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8" r:id="rId3"/>
    <p:sldId id="257" r:id="rId4"/>
    <p:sldId id="259" r:id="rId5"/>
    <p:sldId id="285" r:id="rId6"/>
    <p:sldId id="339" r:id="rId7"/>
    <p:sldId id="340" r:id="rId8"/>
    <p:sldId id="294" r:id="rId9"/>
    <p:sldId id="271" r:id="rId10"/>
    <p:sldId id="289" r:id="rId11"/>
    <p:sldId id="291" r:id="rId12"/>
    <p:sldId id="346" r:id="rId13"/>
    <p:sldId id="290" r:id="rId14"/>
    <p:sldId id="288" r:id="rId15"/>
    <p:sldId id="292" r:id="rId16"/>
    <p:sldId id="293" r:id="rId17"/>
    <p:sldId id="260" r:id="rId18"/>
    <p:sldId id="295" r:id="rId19"/>
    <p:sldId id="261" r:id="rId20"/>
    <p:sldId id="334" r:id="rId21"/>
    <p:sldId id="335" r:id="rId22"/>
    <p:sldId id="336" r:id="rId23"/>
    <p:sldId id="337" r:id="rId24"/>
    <p:sldId id="338" r:id="rId25"/>
    <p:sldId id="263" r:id="rId26"/>
    <p:sldId id="265" r:id="rId27"/>
    <p:sldId id="305" r:id="rId28"/>
    <p:sldId id="307" r:id="rId29"/>
    <p:sldId id="308" r:id="rId30"/>
    <p:sldId id="309" r:id="rId31"/>
    <p:sldId id="310" r:id="rId32"/>
    <p:sldId id="296" r:id="rId33"/>
    <p:sldId id="311" r:id="rId34"/>
    <p:sldId id="299" r:id="rId35"/>
    <p:sldId id="304" r:id="rId36"/>
    <p:sldId id="300" r:id="rId37"/>
    <p:sldId id="314" r:id="rId38"/>
    <p:sldId id="297" r:id="rId39"/>
    <p:sldId id="315" r:id="rId40"/>
    <p:sldId id="318" r:id="rId41"/>
    <p:sldId id="317" r:id="rId42"/>
    <p:sldId id="316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298" r:id="rId53"/>
    <p:sldId id="267" r:id="rId54"/>
    <p:sldId id="330" r:id="rId55"/>
    <p:sldId id="341" r:id="rId56"/>
    <p:sldId id="342" r:id="rId57"/>
    <p:sldId id="343" r:id="rId58"/>
    <p:sldId id="344" r:id="rId59"/>
    <p:sldId id="345" r:id="rId60"/>
    <p:sldId id="331" r:id="rId61"/>
    <p:sldId id="279" r:id="rId62"/>
  </p:sldIdLst>
  <p:sldSz cx="9144000" cy="5143500" type="screen16x9"/>
  <p:notesSz cx="6858000" cy="9144000"/>
  <p:embeddedFontLst>
    <p:embeddedFont>
      <p:font typeface="Titillium Web" panose="020B0604020202020204" charset="0"/>
      <p:regular r:id="rId64"/>
      <p:bold r:id="rId65"/>
      <p:italic r:id="rId66"/>
      <p:boldItalic r:id="rId67"/>
    </p:embeddedFont>
    <p:embeddedFont>
      <p:font typeface="Titillium Web Light" panose="020B0604020202020204" charset="0"/>
      <p:regular r:id="rId68"/>
      <p:bold r:id="rId69"/>
      <p:italic r:id="rId70"/>
      <p:boldItalic r:id="rId71"/>
    </p:embeddedFont>
    <p:embeddedFont>
      <p:font typeface="Dosis Light" panose="020B0604020202020204" charset="0"/>
      <p:regular r:id="rId72"/>
      <p:bold r:id="rId73"/>
    </p:embeddedFont>
    <p:embeddedFont>
      <p:font typeface="Dosis" panose="020B0604020202020204" charset="0"/>
      <p:regular r:id="rId74"/>
      <p:bold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97F"/>
    <a:srgbClr val="D3EBD5"/>
    <a:srgbClr val="80BFB7"/>
    <a:srgbClr val="0B87A1"/>
    <a:srgbClr val="A9D3CE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9B4DF7-7526-44E1-8377-B5B7099ECF99}">
  <a:tblStyle styleId="{899B4DF7-7526-44E1-8377-B5B7099ECF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85232" autoAdjust="0"/>
  </p:normalViewPr>
  <p:slideViewPr>
    <p:cSldViewPr snapToGrid="0">
      <p:cViewPr varScale="1">
        <p:scale>
          <a:sx n="97" d="100"/>
          <a:sy n="97" d="100"/>
        </p:scale>
        <p:origin x="8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822A9-8ADE-4DAC-AC6E-5BA3C6BB5F50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7025BEEF-2C71-4CB4-B3E7-C5EA0123032C}">
      <dgm:prSet phldrT="[Text]" custT="1"/>
      <dgm:spPr/>
      <dgm:t>
        <a:bodyPr/>
        <a:lstStyle/>
        <a:p>
          <a:r>
            <a:rPr lang="sv-SE" sz="1800" dirty="0">
              <a:solidFill>
                <a:srgbClr val="003B55"/>
              </a:solidFill>
              <a:latin typeface="Titillium Web Light"/>
            </a:rPr>
            <a:t>”Yo sé”  en lugar de ”Yo creo”</a:t>
          </a:r>
          <a:endParaRPr lang="sv-SE" sz="1800" dirty="0"/>
        </a:p>
      </dgm:t>
    </dgm:pt>
    <dgm:pt modelId="{1F0EE30A-B4CF-46F3-B347-D7B946A6DC47}" type="parTrans" cxnId="{0E8FB8CE-096A-4133-B9D7-09A639AF826A}">
      <dgm:prSet/>
      <dgm:spPr/>
      <dgm:t>
        <a:bodyPr/>
        <a:lstStyle/>
        <a:p>
          <a:endParaRPr lang="sv-SE"/>
        </a:p>
      </dgm:t>
    </dgm:pt>
    <dgm:pt modelId="{EABE55E8-BA80-4895-BF47-EBCA994D08E2}" type="sibTrans" cxnId="{0E8FB8CE-096A-4133-B9D7-09A639AF826A}">
      <dgm:prSet/>
      <dgm:spPr/>
      <dgm:t>
        <a:bodyPr/>
        <a:lstStyle/>
        <a:p>
          <a:endParaRPr lang="sv-SE"/>
        </a:p>
      </dgm:t>
    </dgm:pt>
    <dgm:pt modelId="{71553CCA-9461-47C5-8EED-9D0F85943B21}">
      <dgm:prSet phldrT="[Text]"/>
      <dgm:spPr/>
      <dgm:t>
        <a:bodyPr/>
        <a:lstStyle/>
        <a:p>
          <a:r>
            <a:rPr lang="sv-SE" dirty="0">
              <a:solidFill>
                <a:srgbClr val="003B55"/>
              </a:solidFill>
              <a:latin typeface="Titillium Web Light"/>
            </a:rPr>
            <a:t>Maximizo el beneficio de los datos a los que tengo acceso</a:t>
          </a:r>
          <a:endParaRPr lang="sv-SE" dirty="0"/>
        </a:p>
      </dgm:t>
    </dgm:pt>
    <dgm:pt modelId="{771172BF-1D8F-47A0-B14A-F7FE62FAF029}" type="parTrans" cxnId="{D22007DA-F2AE-452D-AF32-537C2C270714}">
      <dgm:prSet/>
      <dgm:spPr/>
      <dgm:t>
        <a:bodyPr/>
        <a:lstStyle/>
        <a:p>
          <a:endParaRPr lang="sv-SE"/>
        </a:p>
      </dgm:t>
    </dgm:pt>
    <dgm:pt modelId="{1909CC72-1835-47DA-8567-863C1CF7967B}" type="sibTrans" cxnId="{D22007DA-F2AE-452D-AF32-537C2C270714}">
      <dgm:prSet/>
      <dgm:spPr/>
      <dgm:t>
        <a:bodyPr/>
        <a:lstStyle/>
        <a:p>
          <a:endParaRPr lang="sv-SE"/>
        </a:p>
      </dgm:t>
    </dgm:pt>
    <dgm:pt modelId="{D1226A42-A116-4F0F-BCDB-C21033350F90}">
      <dgm:prSet phldrT="[Text]" custT="1"/>
      <dgm:spPr/>
      <dgm:t>
        <a:bodyPr/>
        <a:lstStyle/>
        <a:p>
          <a:r>
            <a:rPr lang="sv-SE" sz="1700" kern="1200" dirty="0">
              <a:solidFill>
                <a:srgbClr val="003B55"/>
              </a:solidFill>
              <a:latin typeface="Titillium Web Light"/>
              <a:ea typeface="+mn-ea"/>
              <a:cs typeface="+mn-cs"/>
            </a:rPr>
            <a:t>Promuevo el uso de mi data en la organización</a:t>
          </a:r>
        </a:p>
      </dgm:t>
    </dgm:pt>
    <dgm:pt modelId="{C5DA67F6-4AFC-4E12-B0C5-8FCF1B87EB39}" type="parTrans" cxnId="{DBEA74B9-20E5-4374-BA5B-CC57034D484B}">
      <dgm:prSet/>
      <dgm:spPr/>
      <dgm:t>
        <a:bodyPr/>
        <a:lstStyle/>
        <a:p>
          <a:endParaRPr lang="sv-SE"/>
        </a:p>
      </dgm:t>
    </dgm:pt>
    <dgm:pt modelId="{80657CFC-AD74-4F16-8EA0-062DB7FC5863}" type="sibTrans" cxnId="{DBEA74B9-20E5-4374-BA5B-CC57034D484B}">
      <dgm:prSet/>
      <dgm:spPr/>
      <dgm:t>
        <a:bodyPr/>
        <a:lstStyle/>
        <a:p>
          <a:endParaRPr lang="sv-SE"/>
        </a:p>
      </dgm:t>
    </dgm:pt>
    <dgm:pt modelId="{361EFB8B-9B01-4947-971B-02129D2B76CB}">
      <dgm:prSet custT="1"/>
      <dgm:spPr/>
      <dgm:t>
        <a:bodyPr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700" kern="1200" dirty="0">
              <a:solidFill>
                <a:srgbClr val="003B55"/>
              </a:solidFill>
              <a:latin typeface="Titillium Web Light"/>
              <a:ea typeface="+mn-ea"/>
              <a:cs typeface="+mn-cs"/>
            </a:rPr>
            <a:t>Tengo acceso y contribuyo a una plataforma empresarial de datos</a:t>
          </a:r>
        </a:p>
      </dgm:t>
    </dgm:pt>
    <dgm:pt modelId="{B771587B-62A4-4E80-925A-8FE8E1B25BF3}" type="parTrans" cxnId="{F6F85CE7-39DD-44CE-AACE-2CE8BD0561B2}">
      <dgm:prSet/>
      <dgm:spPr/>
      <dgm:t>
        <a:bodyPr/>
        <a:lstStyle/>
        <a:p>
          <a:endParaRPr lang="sv-SE"/>
        </a:p>
      </dgm:t>
    </dgm:pt>
    <dgm:pt modelId="{7951E64D-4F92-4AB3-9E1F-FCDB420683B3}" type="sibTrans" cxnId="{F6F85CE7-39DD-44CE-AACE-2CE8BD0561B2}">
      <dgm:prSet/>
      <dgm:spPr/>
      <dgm:t>
        <a:bodyPr/>
        <a:lstStyle/>
        <a:p>
          <a:endParaRPr lang="sv-SE"/>
        </a:p>
      </dgm:t>
    </dgm:pt>
    <dgm:pt modelId="{45AF8617-EB3C-4225-8EEC-146F33FC6C23}" type="pres">
      <dgm:prSet presAssocID="{B35822A9-8ADE-4DAC-AC6E-5BA3C6BB5F50}" presName="rootnode" presStyleCnt="0">
        <dgm:presLayoutVars>
          <dgm:chMax/>
          <dgm:chPref/>
          <dgm:dir/>
          <dgm:animLvl val="lvl"/>
        </dgm:presLayoutVars>
      </dgm:prSet>
      <dgm:spPr/>
    </dgm:pt>
    <dgm:pt modelId="{876282FB-BFA1-4FBC-9E58-8AACF78CCB28}" type="pres">
      <dgm:prSet presAssocID="{7025BEEF-2C71-4CB4-B3E7-C5EA0123032C}" presName="composite" presStyleCnt="0"/>
      <dgm:spPr/>
    </dgm:pt>
    <dgm:pt modelId="{C8F026B2-4A05-44A4-B036-51A2F05EA435}" type="pres">
      <dgm:prSet presAssocID="{7025BEEF-2C71-4CB4-B3E7-C5EA0123032C}" presName="LShape" presStyleLbl="alignNode1" presStyleIdx="0" presStyleCnt="7"/>
      <dgm:spPr/>
    </dgm:pt>
    <dgm:pt modelId="{17949F46-C27E-4C59-8415-64FAB96EF6B6}" type="pres">
      <dgm:prSet presAssocID="{7025BEEF-2C71-4CB4-B3E7-C5EA0123032C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6FA63423-BBFF-4FFB-A110-BB9466BE6CF1}" type="pres">
      <dgm:prSet presAssocID="{7025BEEF-2C71-4CB4-B3E7-C5EA0123032C}" presName="Triangle" presStyleLbl="alignNode1" presStyleIdx="1" presStyleCnt="7"/>
      <dgm:spPr/>
    </dgm:pt>
    <dgm:pt modelId="{95F6198B-9F6E-44BE-B00D-D6E933883109}" type="pres">
      <dgm:prSet presAssocID="{EABE55E8-BA80-4895-BF47-EBCA994D08E2}" presName="sibTrans" presStyleCnt="0"/>
      <dgm:spPr/>
    </dgm:pt>
    <dgm:pt modelId="{4062D28E-DCF4-402D-B4FF-83D99C38E6A7}" type="pres">
      <dgm:prSet presAssocID="{EABE55E8-BA80-4895-BF47-EBCA994D08E2}" presName="space" presStyleCnt="0"/>
      <dgm:spPr/>
    </dgm:pt>
    <dgm:pt modelId="{4CFF53D6-8EAC-4B05-BABA-8DDD39FA333C}" type="pres">
      <dgm:prSet presAssocID="{71553CCA-9461-47C5-8EED-9D0F85943B21}" presName="composite" presStyleCnt="0"/>
      <dgm:spPr/>
    </dgm:pt>
    <dgm:pt modelId="{651537F9-BB0D-414A-ADD4-A794330751AF}" type="pres">
      <dgm:prSet presAssocID="{71553CCA-9461-47C5-8EED-9D0F85943B21}" presName="LShape" presStyleLbl="alignNode1" presStyleIdx="2" presStyleCnt="7"/>
      <dgm:spPr/>
    </dgm:pt>
    <dgm:pt modelId="{4BD950CD-8829-474F-8DBF-5B08446E86C2}" type="pres">
      <dgm:prSet presAssocID="{71553CCA-9461-47C5-8EED-9D0F85943B21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DF581DE-8072-4236-854E-771C1856486B}" type="pres">
      <dgm:prSet presAssocID="{71553CCA-9461-47C5-8EED-9D0F85943B21}" presName="Triangle" presStyleLbl="alignNode1" presStyleIdx="3" presStyleCnt="7"/>
      <dgm:spPr/>
    </dgm:pt>
    <dgm:pt modelId="{BBE8FF4B-08DE-4879-BC34-056EFA92CE3D}" type="pres">
      <dgm:prSet presAssocID="{1909CC72-1835-47DA-8567-863C1CF7967B}" presName="sibTrans" presStyleCnt="0"/>
      <dgm:spPr/>
    </dgm:pt>
    <dgm:pt modelId="{B2823C63-9C30-4503-92F3-CA9EF750A3C7}" type="pres">
      <dgm:prSet presAssocID="{1909CC72-1835-47DA-8567-863C1CF7967B}" presName="space" presStyleCnt="0"/>
      <dgm:spPr/>
    </dgm:pt>
    <dgm:pt modelId="{024CFEA0-6798-4667-8A4D-76039B13DD92}" type="pres">
      <dgm:prSet presAssocID="{D1226A42-A116-4F0F-BCDB-C21033350F90}" presName="composite" presStyleCnt="0"/>
      <dgm:spPr/>
    </dgm:pt>
    <dgm:pt modelId="{49FF21A5-DE74-471A-8D1C-453420444BDE}" type="pres">
      <dgm:prSet presAssocID="{D1226A42-A116-4F0F-BCDB-C21033350F90}" presName="LShape" presStyleLbl="alignNode1" presStyleIdx="4" presStyleCnt="7"/>
      <dgm:spPr/>
    </dgm:pt>
    <dgm:pt modelId="{979B66FE-D6CA-4D38-BE33-97B18A60E800}" type="pres">
      <dgm:prSet presAssocID="{D1226A42-A116-4F0F-BCDB-C21033350F90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A2F5510-60BE-4D70-9080-F77C2FB95E1E}" type="pres">
      <dgm:prSet presAssocID="{D1226A42-A116-4F0F-BCDB-C21033350F90}" presName="Triangle" presStyleLbl="alignNode1" presStyleIdx="5" presStyleCnt="7"/>
      <dgm:spPr/>
    </dgm:pt>
    <dgm:pt modelId="{E399DA30-C20A-4376-B6C6-4F3F7E0CDBDF}" type="pres">
      <dgm:prSet presAssocID="{80657CFC-AD74-4F16-8EA0-062DB7FC5863}" presName="sibTrans" presStyleCnt="0"/>
      <dgm:spPr/>
    </dgm:pt>
    <dgm:pt modelId="{6F2C379A-864C-4C5D-BC70-39A0CF188DAB}" type="pres">
      <dgm:prSet presAssocID="{80657CFC-AD74-4F16-8EA0-062DB7FC5863}" presName="space" presStyleCnt="0"/>
      <dgm:spPr/>
    </dgm:pt>
    <dgm:pt modelId="{A6C6F0D5-ADB4-405D-8BB4-FD45EBC6A923}" type="pres">
      <dgm:prSet presAssocID="{361EFB8B-9B01-4947-971B-02129D2B76CB}" presName="composite" presStyleCnt="0"/>
      <dgm:spPr/>
    </dgm:pt>
    <dgm:pt modelId="{3F1077C3-EF50-4BDA-8840-58993C4DB610}" type="pres">
      <dgm:prSet presAssocID="{361EFB8B-9B01-4947-971B-02129D2B76CB}" presName="LShape" presStyleLbl="alignNode1" presStyleIdx="6" presStyleCnt="7"/>
      <dgm:spPr/>
    </dgm:pt>
    <dgm:pt modelId="{6084901C-E95E-49E1-9AAA-63C9C4F62170}" type="pres">
      <dgm:prSet presAssocID="{361EFB8B-9B01-4947-971B-02129D2B76CB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4FF8A19-1D08-4F44-8271-D2B676C703F2}" type="presOf" srcId="{7025BEEF-2C71-4CB4-B3E7-C5EA0123032C}" destId="{17949F46-C27E-4C59-8415-64FAB96EF6B6}" srcOrd="0" destOrd="0" presId="urn:microsoft.com/office/officeart/2009/3/layout/StepUpProcess"/>
    <dgm:cxn modelId="{D46DDD27-3EEA-4956-BDC6-D0703EE1CCB3}" type="presOf" srcId="{361EFB8B-9B01-4947-971B-02129D2B76CB}" destId="{6084901C-E95E-49E1-9AAA-63C9C4F62170}" srcOrd="0" destOrd="0" presId="urn:microsoft.com/office/officeart/2009/3/layout/StepUpProcess"/>
    <dgm:cxn modelId="{056C0C3B-F796-41A8-AEFE-C834DED3E281}" type="presOf" srcId="{71553CCA-9461-47C5-8EED-9D0F85943B21}" destId="{4BD950CD-8829-474F-8DBF-5B08446E86C2}" srcOrd="0" destOrd="0" presId="urn:microsoft.com/office/officeart/2009/3/layout/StepUpProcess"/>
    <dgm:cxn modelId="{3DCE74A2-5FBC-4FFA-8F0A-D8A82440D18F}" type="presOf" srcId="{D1226A42-A116-4F0F-BCDB-C21033350F90}" destId="{979B66FE-D6CA-4D38-BE33-97B18A60E800}" srcOrd="0" destOrd="0" presId="urn:microsoft.com/office/officeart/2009/3/layout/StepUpProcess"/>
    <dgm:cxn modelId="{DBEA74B9-20E5-4374-BA5B-CC57034D484B}" srcId="{B35822A9-8ADE-4DAC-AC6E-5BA3C6BB5F50}" destId="{D1226A42-A116-4F0F-BCDB-C21033350F90}" srcOrd="2" destOrd="0" parTransId="{C5DA67F6-4AFC-4E12-B0C5-8FCF1B87EB39}" sibTransId="{80657CFC-AD74-4F16-8EA0-062DB7FC5863}"/>
    <dgm:cxn modelId="{AC05A9C7-B85E-4F69-AD20-752A487DE129}" type="presOf" srcId="{B35822A9-8ADE-4DAC-AC6E-5BA3C6BB5F50}" destId="{45AF8617-EB3C-4225-8EEC-146F33FC6C23}" srcOrd="0" destOrd="0" presId="urn:microsoft.com/office/officeart/2009/3/layout/StepUpProcess"/>
    <dgm:cxn modelId="{0E8FB8CE-096A-4133-B9D7-09A639AF826A}" srcId="{B35822A9-8ADE-4DAC-AC6E-5BA3C6BB5F50}" destId="{7025BEEF-2C71-4CB4-B3E7-C5EA0123032C}" srcOrd="0" destOrd="0" parTransId="{1F0EE30A-B4CF-46F3-B347-D7B946A6DC47}" sibTransId="{EABE55E8-BA80-4895-BF47-EBCA994D08E2}"/>
    <dgm:cxn modelId="{D22007DA-F2AE-452D-AF32-537C2C270714}" srcId="{B35822A9-8ADE-4DAC-AC6E-5BA3C6BB5F50}" destId="{71553CCA-9461-47C5-8EED-9D0F85943B21}" srcOrd="1" destOrd="0" parTransId="{771172BF-1D8F-47A0-B14A-F7FE62FAF029}" sibTransId="{1909CC72-1835-47DA-8567-863C1CF7967B}"/>
    <dgm:cxn modelId="{F6F85CE7-39DD-44CE-AACE-2CE8BD0561B2}" srcId="{B35822A9-8ADE-4DAC-AC6E-5BA3C6BB5F50}" destId="{361EFB8B-9B01-4947-971B-02129D2B76CB}" srcOrd="3" destOrd="0" parTransId="{B771587B-62A4-4E80-925A-8FE8E1B25BF3}" sibTransId="{7951E64D-4F92-4AB3-9E1F-FCDB420683B3}"/>
    <dgm:cxn modelId="{837F95DE-CE54-4C30-8188-C6A355DD9CA6}" type="presParOf" srcId="{45AF8617-EB3C-4225-8EEC-146F33FC6C23}" destId="{876282FB-BFA1-4FBC-9E58-8AACF78CCB28}" srcOrd="0" destOrd="0" presId="urn:microsoft.com/office/officeart/2009/3/layout/StepUpProcess"/>
    <dgm:cxn modelId="{79EA2F01-CC37-4254-BE38-E3EEC764C264}" type="presParOf" srcId="{876282FB-BFA1-4FBC-9E58-8AACF78CCB28}" destId="{C8F026B2-4A05-44A4-B036-51A2F05EA435}" srcOrd="0" destOrd="0" presId="urn:microsoft.com/office/officeart/2009/3/layout/StepUpProcess"/>
    <dgm:cxn modelId="{18CFA0A0-D295-4E6A-84C0-1402B5AB00DB}" type="presParOf" srcId="{876282FB-BFA1-4FBC-9E58-8AACF78CCB28}" destId="{17949F46-C27E-4C59-8415-64FAB96EF6B6}" srcOrd="1" destOrd="0" presId="urn:microsoft.com/office/officeart/2009/3/layout/StepUpProcess"/>
    <dgm:cxn modelId="{3AB581DE-6134-4C01-8D52-D1916C0958DF}" type="presParOf" srcId="{876282FB-BFA1-4FBC-9E58-8AACF78CCB28}" destId="{6FA63423-BBFF-4FFB-A110-BB9466BE6CF1}" srcOrd="2" destOrd="0" presId="urn:microsoft.com/office/officeart/2009/3/layout/StepUpProcess"/>
    <dgm:cxn modelId="{4889ED82-CA0E-44B5-8053-634DF21AF4EC}" type="presParOf" srcId="{45AF8617-EB3C-4225-8EEC-146F33FC6C23}" destId="{95F6198B-9F6E-44BE-B00D-D6E933883109}" srcOrd="1" destOrd="0" presId="urn:microsoft.com/office/officeart/2009/3/layout/StepUpProcess"/>
    <dgm:cxn modelId="{6C849F3D-CEBA-4424-8D3D-BFE777784013}" type="presParOf" srcId="{95F6198B-9F6E-44BE-B00D-D6E933883109}" destId="{4062D28E-DCF4-402D-B4FF-83D99C38E6A7}" srcOrd="0" destOrd="0" presId="urn:microsoft.com/office/officeart/2009/3/layout/StepUpProcess"/>
    <dgm:cxn modelId="{AF1AC894-198D-475C-B6E1-C7CD30F9BCC1}" type="presParOf" srcId="{45AF8617-EB3C-4225-8EEC-146F33FC6C23}" destId="{4CFF53D6-8EAC-4B05-BABA-8DDD39FA333C}" srcOrd="2" destOrd="0" presId="urn:microsoft.com/office/officeart/2009/3/layout/StepUpProcess"/>
    <dgm:cxn modelId="{ECD69105-EECB-41A9-B7BD-A6A213EA16BA}" type="presParOf" srcId="{4CFF53D6-8EAC-4B05-BABA-8DDD39FA333C}" destId="{651537F9-BB0D-414A-ADD4-A794330751AF}" srcOrd="0" destOrd="0" presId="urn:microsoft.com/office/officeart/2009/3/layout/StepUpProcess"/>
    <dgm:cxn modelId="{80BAF056-EDEE-47F4-80C5-FEEA4EF95193}" type="presParOf" srcId="{4CFF53D6-8EAC-4B05-BABA-8DDD39FA333C}" destId="{4BD950CD-8829-474F-8DBF-5B08446E86C2}" srcOrd="1" destOrd="0" presId="urn:microsoft.com/office/officeart/2009/3/layout/StepUpProcess"/>
    <dgm:cxn modelId="{C136E184-AFC6-4E6F-9C72-1DD3761E1AAD}" type="presParOf" srcId="{4CFF53D6-8EAC-4B05-BABA-8DDD39FA333C}" destId="{EDF581DE-8072-4236-854E-771C1856486B}" srcOrd="2" destOrd="0" presId="urn:microsoft.com/office/officeart/2009/3/layout/StepUpProcess"/>
    <dgm:cxn modelId="{D34315B8-D7D8-4889-81C5-89095FC2FF88}" type="presParOf" srcId="{45AF8617-EB3C-4225-8EEC-146F33FC6C23}" destId="{BBE8FF4B-08DE-4879-BC34-056EFA92CE3D}" srcOrd="3" destOrd="0" presId="urn:microsoft.com/office/officeart/2009/3/layout/StepUpProcess"/>
    <dgm:cxn modelId="{BB91BC8E-FA5D-4D63-8F38-9C836C80A8C5}" type="presParOf" srcId="{BBE8FF4B-08DE-4879-BC34-056EFA92CE3D}" destId="{B2823C63-9C30-4503-92F3-CA9EF750A3C7}" srcOrd="0" destOrd="0" presId="urn:microsoft.com/office/officeart/2009/3/layout/StepUpProcess"/>
    <dgm:cxn modelId="{C26DA86A-9624-4043-97CE-9C874DFE29C1}" type="presParOf" srcId="{45AF8617-EB3C-4225-8EEC-146F33FC6C23}" destId="{024CFEA0-6798-4667-8A4D-76039B13DD92}" srcOrd="4" destOrd="0" presId="urn:microsoft.com/office/officeart/2009/3/layout/StepUpProcess"/>
    <dgm:cxn modelId="{C78A94B9-3C13-48E7-9988-FC5CB073DA48}" type="presParOf" srcId="{024CFEA0-6798-4667-8A4D-76039B13DD92}" destId="{49FF21A5-DE74-471A-8D1C-453420444BDE}" srcOrd="0" destOrd="0" presId="urn:microsoft.com/office/officeart/2009/3/layout/StepUpProcess"/>
    <dgm:cxn modelId="{9364C0CA-FD4D-4317-81D5-B8AEAD621DF8}" type="presParOf" srcId="{024CFEA0-6798-4667-8A4D-76039B13DD92}" destId="{979B66FE-D6CA-4D38-BE33-97B18A60E800}" srcOrd="1" destOrd="0" presId="urn:microsoft.com/office/officeart/2009/3/layout/StepUpProcess"/>
    <dgm:cxn modelId="{EAC397FC-F268-4FB4-9CC8-61C0DB005113}" type="presParOf" srcId="{024CFEA0-6798-4667-8A4D-76039B13DD92}" destId="{2A2F5510-60BE-4D70-9080-F77C2FB95E1E}" srcOrd="2" destOrd="0" presId="urn:microsoft.com/office/officeart/2009/3/layout/StepUpProcess"/>
    <dgm:cxn modelId="{A556F50F-FEC3-4D39-A3DF-862B6C51748D}" type="presParOf" srcId="{45AF8617-EB3C-4225-8EEC-146F33FC6C23}" destId="{E399DA30-C20A-4376-B6C6-4F3F7E0CDBDF}" srcOrd="5" destOrd="0" presId="urn:microsoft.com/office/officeart/2009/3/layout/StepUpProcess"/>
    <dgm:cxn modelId="{D8FCAEBF-9FED-4167-AD07-8FB28B4E3680}" type="presParOf" srcId="{E399DA30-C20A-4376-B6C6-4F3F7E0CDBDF}" destId="{6F2C379A-864C-4C5D-BC70-39A0CF188DAB}" srcOrd="0" destOrd="0" presId="urn:microsoft.com/office/officeart/2009/3/layout/StepUpProcess"/>
    <dgm:cxn modelId="{C845394D-3AB9-4C9D-8C2B-8863991E7EF6}" type="presParOf" srcId="{45AF8617-EB3C-4225-8EEC-146F33FC6C23}" destId="{A6C6F0D5-ADB4-405D-8BB4-FD45EBC6A923}" srcOrd="6" destOrd="0" presId="urn:microsoft.com/office/officeart/2009/3/layout/StepUpProcess"/>
    <dgm:cxn modelId="{3E0F9DF6-5934-4634-865F-2F14F4D32D7B}" type="presParOf" srcId="{A6C6F0D5-ADB4-405D-8BB4-FD45EBC6A923}" destId="{3F1077C3-EF50-4BDA-8840-58993C4DB610}" srcOrd="0" destOrd="0" presId="urn:microsoft.com/office/officeart/2009/3/layout/StepUpProcess"/>
    <dgm:cxn modelId="{12631A99-92FF-4793-8B46-D47D8BC6C69D}" type="presParOf" srcId="{A6C6F0D5-ADB4-405D-8BB4-FD45EBC6A923}" destId="{6084901C-E95E-49E1-9AAA-63C9C4F6217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026B2-4A05-44A4-B036-51A2F05EA435}">
      <dsp:nvSpPr>
        <dsp:cNvPr id="0" name=""/>
        <dsp:cNvSpPr/>
      </dsp:nvSpPr>
      <dsp:spPr>
        <a:xfrm rot="5400000">
          <a:off x="357517" y="1670292"/>
          <a:ext cx="1072403" cy="178445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49F46-C27E-4C59-8415-64FAB96EF6B6}">
      <dsp:nvSpPr>
        <dsp:cNvPr id="0" name=""/>
        <dsp:cNvSpPr/>
      </dsp:nvSpPr>
      <dsp:spPr>
        <a:xfrm>
          <a:off x="178506" y="2203460"/>
          <a:ext cx="1611016" cy="141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800" kern="1200" dirty="0">
              <a:solidFill>
                <a:srgbClr val="003B55"/>
              </a:solidFill>
              <a:latin typeface="Titillium Web Light"/>
            </a:rPr>
            <a:t>”Yo sé”  en lugar de ”Yo creo”</a:t>
          </a:r>
          <a:endParaRPr lang="sv-SE" sz="1800" kern="1200" dirty="0"/>
        </a:p>
      </dsp:txBody>
      <dsp:txXfrm>
        <a:off x="178506" y="2203460"/>
        <a:ext cx="1611016" cy="1412149"/>
      </dsp:txXfrm>
    </dsp:sp>
    <dsp:sp modelId="{6FA63423-BBFF-4FFB-A110-BB9466BE6CF1}">
      <dsp:nvSpPr>
        <dsp:cNvPr id="0" name=""/>
        <dsp:cNvSpPr/>
      </dsp:nvSpPr>
      <dsp:spPr>
        <a:xfrm>
          <a:off x="1485557" y="1538919"/>
          <a:ext cx="303965" cy="30396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537F9-BB0D-414A-ADD4-A794330751AF}">
      <dsp:nvSpPr>
        <dsp:cNvPr id="0" name=""/>
        <dsp:cNvSpPr/>
      </dsp:nvSpPr>
      <dsp:spPr>
        <a:xfrm rot="5400000">
          <a:off x="2329715" y="1182270"/>
          <a:ext cx="1072403" cy="178445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950CD-8829-474F-8DBF-5B08446E86C2}">
      <dsp:nvSpPr>
        <dsp:cNvPr id="0" name=""/>
        <dsp:cNvSpPr/>
      </dsp:nvSpPr>
      <dsp:spPr>
        <a:xfrm>
          <a:off x="2150704" y="1715438"/>
          <a:ext cx="1611016" cy="141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800" kern="1200" dirty="0">
              <a:solidFill>
                <a:srgbClr val="003B55"/>
              </a:solidFill>
              <a:latin typeface="Titillium Web Light"/>
            </a:rPr>
            <a:t>Maximizo el beneficio de los datos a los que tengo acceso</a:t>
          </a:r>
          <a:endParaRPr lang="sv-SE" sz="1800" kern="1200" dirty="0"/>
        </a:p>
      </dsp:txBody>
      <dsp:txXfrm>
        <a:off x="2150704" y="1715438"/>
        <a:ext cx="1611016" cy="1412149"/>
      </dsp:txXfrm>
    </dsp:sp>
    <dsp:sp modelId="{EDF581DE-8072-4236-854E-771C1856486B}">
      <dsp:nvSpPr>
        <dsp:cNvPr id="0" name=""/>
        <dsp:cNvSpPr/>
      </dsp:nvSpPr>
      <dsp:spPr>
        <a:xfrm>
          <a:off x="3457755" y="1050896"/>
          <a:ext cx="303965" cy="30396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F21A5-DE74-471A-8D1C-453420444BDE}">
      <dsp:nvSpPr>
        <dsp:cNvPr id="0" name=""/>
        <dsp:cNvSpPr/>
      </dsp:nvSpPr>
      <dsp:spPr>
        <a:xfrm rot="5400000">
          <a:off x="4301913" y="694248"/>
          <a:ext cx="1072403" cy="178445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B66FE-D6CA-4D38-BE33-97B18A60E800}">
      <dsp:nvSpPr>
        <dsp:cNvPr id="0" name=""/>
        <dsp:cNvSpPr/>
      </dsp:nvSpPr>
      <dsp:spPr>
        <a:xfrm>
          <a:off x="4122903" y="1227415"/>
          <a:ext cx="1611016" cy="141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700" kern="1200" dirty="0">
              <a:solidFill>
                <a:srgbClr val="003B55"/>
              </a:solidFill>
              <a:latin typeface="Titillium Web Light"/>
              <a:ea typeface="+mn-ea"/>
              <a:cs typeface="+mn-cs"/>
            </a:rPr>
            <a:t>Promuevo el uso de mi data en la organización</a:t>
          </a:r>
        </a:p>
      </dsp:txBody>
      <dsp:txXfrm>
        <a:off x="4122903" y="1227415"/>
        <a:ext cx="1611016" cy="1412149"/>
      </dsp:txXfrm>
    </dsp:sp>
    <dsp:sp modelId="{2A2F5510-60BE-4D70-9080-F77C2FB95E1E}">
      <dsp:nvSpPr>
        <dsp:cNvPr id="0" name=""/>
        <dsp:cNvSpPr/>
      </dsp:nvSpPr>
      <dsp:spPr>
        <a:xfrm>
          <a:off x="5429953" y="562874"/>
          <a:ext cx="303965" cy="30396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077C3-EF50-4BDA-8840-58993C4DB610}">
      <dsp:nvSpPr>
        <dsp:cNvPr id="0" name=""/>
        <dsp:cNvSpPr/>
      </dsp:nvSpPr>
      <dsp:spPr>
        <a:xfrm rot="5400000">
          <a:off x="6274112" y="206225"/>
          <a:ext cx="1072403" cy="178445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4901C-E95E-49E1-9AAA-63C9C4F62170}">
      <dsp:nvSpPr>
        <dsp:cNvPr id="0" name=""/>
        <dsp:cNvSpPr/>
      </dsp:nvSpPr>
      <dsp:spPr>
        <a:xfrm>
          <a:off x="6095101" y="739393"/>
          <a:ext cx="1611016" cy="141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700" kern="1200" dirty="0">
              <a:solidFill>
                <a:srgbClr val="003B55"/>
              </a:solidFill>
              <a:latin typeface="Titillium Web Light"/>
              <a:ea typeface="+mn-ea"/>
              <a:cs typeface="+mn-cs"/>
            </a:rPr>
            <a:t>Tengo acceso y contribuyo a una plataforma empresarial de datos</a:t>
          </a:r>
        </a:p>
      </dsp:txBody>
      <dsp:txXfrm>
        <a:off x="6095101" y="739393"/>
        <a:ext cx="1611016" cy="141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5467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824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8270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76621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995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4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06362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91772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0268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4537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669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6317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517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Shape 3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6968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34736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105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92760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68459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Shape 3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58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3393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Shape 3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96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541372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Shape 3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547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83532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795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83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349742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5812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6504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181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712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4736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16638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4771974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8168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83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356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8899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0705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9173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Shape 39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0860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207861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La empresa tiene que poder responder rápidamente a las predicciones de los modelos</a:t>
            </a:r>
          </a:p>
        </p:txBody>
      </p:sp>
    </p:spTree>
    <p:extLst>
      <p:ext uri="{BB962C8B-B14F-4D97-AF65-F5344CB8AC3E}">
        <p14:creationId xmlns:p14="http://schemas.microsoft.com/office/powerpoint/2010/main" val="24426292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793124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Por qué es tan difícil ser una empresa basada en datos (Gerencia)</a:t>
            </a:r>
          </a:p>
          <a:p>
            <a:r>
              <a:rPr lang="sv-SE" dirty="0"/>
              <a:t>No acostumbrados, falta de paciencia</a:t>
            </a:r>
          </a:p>
          <a:p>
            <a:r>
              <a:rPr lang="sv-SE" dirty="0"/>
              <a:t>Experiencia KPI’s</a:t>
            </a:r>
          </a:p>
        </p:txBody>
      </p:sp>
    </p:spTree>
    <p:extLst>
      <p:ext uri="{BB962C8B-B14F-4D97-AF65-F5344CB8AC3E}">
        <p14:creationId xmlns:p14="http://schemas.microsoft.com/office/powerpoint/2010/main" val="7551424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0178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Podemos ver los early adopters, cómo invirtieron y cuál fue su ROI inicial</a:t>
            </a:r>
          </a:p>
          <a:p>
            <a:r>
              <a:rPr lang="sv-SE" dirty="0"/>
              <a:t>Aumento promedio de 25% entre Fortune 500</a:t>
            </a:r>
          </a:p>
        </p:txBody>
      </p:sp>
    </p:spTree>
    <p:extLst>
      <p:ext uri="{BB962C8B-B14F-4D97-AF65-F5344CB8AC3E}">
        <p14:creationId xmlns:p14="http://schemas.microsoft.com/office/powerpoint/2010/main" val="19594811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Shape 3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6580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Amazon – supply chain perfecting each part with ML</a:t>
            </a:r>
          </a:p>
          <a:p>
            <a:r>
              <a:rPr lang="sv-SE" dirty="0"/>
              <a:t>Reto – dentro de sus empresas y capacidad cómo pueden utilizar AI </a:t>
            </a:r>
          </a:p>
        </p:txBody>
      </p:sp>
    </p:spTree>
    <p:extLst>
      <p:ext uri="{BB962C8B-B14F-4D97-AF65-F5344CB8AC3E}">
        <p14:creationId xmlns:p14="http://schemas.microsoft.com/office/powerpoint/2010/main" val="1483786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428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kimcofino.com/blog/2007/09/11/putting-the-puzzle-together-being-a-21st-century-literacy-specialist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Shikoku_(dog)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reatedebate.com/debate/show/Should_we_use_AI_to_defend_Trump_s_border_wal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7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dirty="0">
                <a:solidFill>
                  <a:srgbClr val="A9D3CE"/>
                </a:solidFill>
              </a:rPr>
              <a:t>Sistemas de Recomendación</a:t>
            </a:r>
            <a:br>
              <a:rPr lang="sv-SE" sz="3200" dirty="0"/>
            </a:br>
            <a:r>
              <a:rPr lang="sv-SE" sz="3200" dirty="0"/>
              <a:t>¿Cómo afectan a nuestras empresas?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Shape 397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050" name="Picture 2" descr="5 Tips for Creating a Great Logo">
            <a:extLst>
              <a:ext uri="{FF2B5EF4-FFF2-40B4-BE49-F238E27FC236}">
                <a16:creationId xmlns:a16="http://schemas.microsoft.com/office/drawing/2014/main" id="{09E600A4-24C2-4B40-AAF1-E43F3F02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84" y="190500"/>
            <a:ext cx="5334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474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Shape 397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146" name="Picture 2" descr="Image result for movies">
            <a:extLst>
              <a:ext uri="{FF2B5EF4-FFF2-40B4-BE49-F238E27FC236}">
                <a16:creationId xmlns:a16="http://schemas.microsoft.com/office/drawing/2014/main" id="{7403470D-9B31-4DAA-AD6B-FE7E4E73B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3" b="28935"/>
          <a:stretch/>
        </p:blipFill>
        <p:spPr bwMode="auto">
          <a:xfrm>
            <a:off x="-2" y="3744"/>
            <a:ext cx="9136951" cy="513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58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8758A1-3455-47A5-96D8-852EE1E9D4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98E4DEFB-4883-48CD-B6C4-7A13BF02B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4" y="751573"/>
            <a:ext cx="1819494" cy="34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catch me if you can">
            <a:extLst>
              <a:ext uri="{FF2B5EF4-FFF2-40B4-BE49-F238E27FC236}">
                <a16:creationId xmlns:a16="http://schemas.microsoft.com/office/drawing/2014/main" id="{1836C7B6-D12E-4E3E-B400-A4DC730BD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11" y="751573"/>
            <a:ext cx="2353575" cy="34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the exorcist">
            <a:extLst>
              <a:ext uri="{FF2B5EF4-FFF2-40B4-BE49-F238E27FC236}">
                <a16:creationId xmlns:a16="http://schemas.microsoft.com/office/drawing/2014/main" id="{6D7B0C9E-1C00-4AAC-ADF6-903295FED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23" y="751573"/>
            <a:ext cx="2310469" cy="34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5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Shape 397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78" name="Picture 6" descr="https://i.ytimg.com/vi/Kob4Esbzs2s/maxresdefault.jpg">
            <a:extLst>
              <a:ext uri="{FF2B5EF4-FFF2-40B4-BE49-F238E27FC236}">
                <a16:creationId xmlns:a16="http://schemas.microsoft.com/office/drawing/2014/main" id="{13DF1AC0-0802-45EC-84B3-7F03DF8E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791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Shape 3965"/>
          <p:cNvSpPr txBox="1">
            <a:spLocks noGrp="1"/>
          </p:cNvSpPr>
          <p:nvPr>
            <p:ph type="ctrTitle" idx="4294967295"/>
          </p:nvPr>
        </p:nvSpPr>
        <p:spPr>
          <a:xfrm>
            <a:off x="685799" y="571800"/>
            <a:ext cx="7255934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>
                <a:solidFill>
                  <a:srgbClr val="003B55"/>
                </a:solidFill>
                <a:highlight>
                  <a:srgbClr val="D3EBD5"/>
                </a:highlight>
              </a:rPr>
              <a:t>$ 1,000,000,000 </a:t>
            </a:r>
            <a:r>
              <a:rPr lang="sv-SE" sz="6000" dirty="0">
                <a:solidFill>
                  <a:srgbClr val="003B55"/>
                </a:solidFill>
                <a:highlight>
                  <a:srgbClr val="D3EBD5"/>
                </a:highlight>
              </a:rPr>
              <a:t>dólares</a:t>
            </a:r>
            <a:endParaRPr sz="6000" dirty="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66" name="Shape 3966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dirty="0"/>
              <a:t>Una suma considerable – al año</a:t>
            </a:r>
            <a:endParaRPr sz="2400" dirty="0"/>
          </a:p>
        </p:txBody>
      </p:sp>
      <p:sp>
        <p:nvSpPr>
          <p:cNvPr id="3967" name="Shape 3967"/>
          <p:cNvSpPr txBox="1">
            <a:spLocks noGrp="1"/>
          </p:cNvSpPr>
          <p:nvPr>
            <p:ph type="ctrTitle" idx="4294967295"/>
          </p:nvPr>
        </p:nvSpPr>
        <p:spPr>
          <a:xfrm>
            <a:off x="685799" y="3657893"/>
            <a:ext cx="6460067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6000" dirty="0">
                <a:solidFill>
                  <a:srgbClr val="003B55"/>
                </a:solidFill>
                <a:highlight>
                  <a:srgbClr val="0B87A1"/>
                </a:highlight>
              </a:rPr>
              <a:t>Incremento de </a:t>
            </a:r>
            <a:r>
              <a:rPr lang="en" sz="6000" dirty="0">
                <a:solidFill>
                  <a:srgbClr val="003B55"/>
                </a:solidFill>
                <a:highlight>
                  <a:srgbClr val="0B87A1"/>
                </a:highlight>
              </a:rPr>
              <a:t>20%</a:t>
            </a:r>
            <a:endParaRPr sz="6000" dirty="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68" name="Shape 3968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400" dirty="0"/>
              <a:t>En tasa de conversión</a:t>
            </a:r>
            <a:endParaRPr sz="2400" dirty="0"/>
          </a:p>
        </p:txBody>
      </p:sp>
      <p:sp>
        <p:nvSpPr>
          <p:cNvPr id="3969" name="Shape 3969"/>
          <p:cNvSpPr txBox="1">
            <a:spLocks noGrp="1"/>
          </p:cNvSpPr>
          <p:nvPr>
            <p:ph type="ctrTitle" idx="4294967295"/>
          </p:nvPr>
        </p:nvSpPr>
        <p:spPr>
          <a:xfrm>
            <a:off x="685799" y="2114847"/>
            <a:ext cx="7137401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003B55"/>
                </a:solidFill>
                <a:highlight>
                  <a:srgbClr val="80BFB7"/>
                </a:highlight>
              </a:rPr>
              <a:t>35% </a:t>
            </a:r>
            <a:r>
              <a:rPr lang="sv-SE" sz="6000" dirty="0">
                <a:solidFill>
                  <a:srgbClr val="003B55"/>
                </a:solidFill>
                <a:highlight>
                  <a:srgbClr val="80BFB7"/>
                </a:highlight>
              </a:rPr>
              <a:t>de ventas</a:t>
            </a:r>
            <a:endParaRPr sz="6000" dirty="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70" name="Shape 397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566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400" dirty="0"/>
              <a:t>Ventas de 177,900,000,000 de dólares</a:t>
            </a:r>
            <a:endParaRPr sz="2400" dirty="0"/>
          </a:p>
        </p:txBody>
      </p:sp>
      <p:sp>
        <p:nvSpPr>
          <p:cNvPr id="3971" name="Shape 397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129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Beneficios para el negocio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sv-SE" b="1" dirty="0"/>
              <a:t>Retención </a:t>
            </a:r>
            <a:r>
              <a:rPr lang="sv-SE" dirty="0"/>
              <a:t>– Mejora con el uso</a:t>
            </a:r>
          </a:p>
          <a:p>
            <a:pPr marL="76200" lvl="0" indent="0">
              <a:buNone/>
            </a:pPr>
            <a:endParaRPr lang="sv-SE" dirty="0"/>
          </a:p>
          <a:p>
            <a:pPr marL="76200" lvl="0" indent="0">
              <a:buNone/>
            </a:pPr>
            <a:r>
              <a:rPr lang="es-CO" sz="2000" dirty="0"/>
              <a:t>“Si creamos un servicio más atractivo al ofrecer mejores recomendaciones personalizadas, inducimos a los miembros que estuvieron en la cerca de quedarse más tiempo y mejorar la retención.” – Carlos Gómez Uribe (VP </a:t>
            </a:r>
            <a:r>
              <a:rPr lang="es-CO" sz="2000" dirty="0" err="1"/>
              <a:t>Product</a:t>
            </a:r>
            <a:r>
              <a:rPr lang="es-CO" sz="2000" dirty="0"/>
              <a:t> </a:t>
            </a:r>
            <a:r>
              <a:rPr lang="es-CO" sz="2000" dirty="0" err="1"/>
              <a:t>Innovation</a:t>
            </a:r>
            <a:r>
              <a:rPr lang="es-CO" sz="2000" dirty="0"/>
              <a:t>)</a:t>
            </a:r>
            <a:endParaRPr sz="20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8413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Beneficios para el negocio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sv-SE" b="1" dirty="0"/>
              <a:t>Aumenta valor promedio de orden</a:t>
            </a:r>
          </a:p>
          <a:p>
            <a:pPr lvl="0">
              <a:spcBef>
                <a:spcPts val="0"/>
              </a:spcBef>
            </a:pPr>
            <a:r>
              <a:rPr lang="es-ES" dirty="0"/>
              <a:t>Amazon</a:t>
            </a:r>
          </a:p>
          <a:p>
            <a:pPr>
              <a:spcBef>
                <a:spcPts val="0"/>
              </a:spcBef>
            </a:pPr>
            <a:r>
              <a:rPr lang="es-ES" dirty="0"/>
              <a:t>Puntos de entrada y márgenes</a:t>
            </a:r>
            <a:endParaRPr lang="sv-SE" dirty="0"/>
          </a:p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sv-SE" b="1" dirty="0"/>
              <a:t>Mayor satisfacción e interacción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s-ES" dirty="0"/>
              <a:t>YouTube – Suscripción/Anuncios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s-ES" dirty="0"/>
              <a:t>Largo plazo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030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Shape 386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BC4E0-2D1A-4ACD-940E-7E93D5C36FDF}"/>
              </a:ext>
            </a:extLst>
          </p:cNvPr>
          <p:cNvSpPr/>
          <p:nvPr/>
        </p:nvSpPr>
        <p:spPr>
          <a:xfrm>
            <a:off x="5671751" y="0"/>
            <a:ext cx="3472249" cy="5143500"/>
          </a:xfrm>
          <a:prstGeom prst="rect">
            <a:avLst/>
          </a:prstGeom>
          <a:solidFill>
            <a:srgbClr val="0B8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64" name="Shape 3864"/>
          <p:cNvSpPr txBox="1">
            <a:spLocks noGrp="1"/>
          </p:cNvSpPr>
          <p:nvPr>
            <p:ph type="body" idx="1"/>
          </p:nvPr>
        </p:nvSpPr>
        <p:spPr>
          <a:xfrm>
            <a:off x="1083298" y="1829298"/>
            <a:ext cx="6977403" cy="148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dirty="0"/>
              <a:t>Herramientas para </a:t>
            </a:r>
            <a:r>
              <a:rPr lang="sv-SE" b="1" dirty="0"/>
              <a:t>predecir la preferencia de un usuario </a:t>
            </a:r>
            <a:r>
              <a:rPr lang="sv-SE" dirty="0"/>
              <a:t>por un producto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B499-613B-4509-9A06-8173328A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Ejemplos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E441C-CC7D-40AA-BA29-35BA9AED6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4489" y="1503158"/>
            <a:ext cx="3964911" cy="3087000"/>
          </a:xfrm>
        </p:spPr>
        <p:txBody>
          <a:bodyPr/>
          <a:lstStyle/>
          <a:p>
            <a:r>
              <a:rPr lang="sv-SE" sz="2400" dirty="0"/>
              <a:t>Libros y otros productos (Amazon)</a:t>
            </a:r>
          </a:p>
          <a:p>
            <a:r>
              <a:rPr lang="sv-SE" sz="2400" dirty="0"/>
              <a:t>Música (Spotify)</a:t>
            </a:r>
          </a:p>
          <a:p>
            <a:r>
              <a:rPr lang="sv-SE" sz="2400" dirty="0"/>
              <a:t>Películas (Netflix)</a:t>
            </a:r>
          </a:p>
          <a:p>
            <a:r>
              <a:rPr lang="sv-SE" sz="2400" dirty="0"/>
              <a:t>Restaurantes (Yelp)</a:t>
            </a:r>
          </a:p>
          <a:p>
            <a:r>
              <a:rPr lang="sv-SE" sz="2400" dirty="0"/>
              <a:t>Trabajos (LinkedIn)</a:t>
            </a:r>
          </a:p>
          <a:p>
            <a:r>
              <a:rPr lang="sv-SE" sz="2400" dirty="0"/>
              <a:t>Amigos (Facebook)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32326-70A4-47BF-81B0-7394F35AA0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2" descr="https://www.packtpub.com/graphics/9781785884856/graphics/image_01_002.jpg">
            <a:extLst>
              <a:ext uri="{FF2B5EF4-FFF2-40B4-BE49-F238E27FC236}">
                <a16:creationId xmlns:a16="http://schemas.microsoft.com/office/drawing/2014/main" id="{56237316-65E9-4554-93F2-24534DB8F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5" y="1596775"/>
            <a:ext cx="2895074" cy="289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53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Componentes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365881" y="1596775"/>
            <a:ext cx="3983697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" dirty="0"/>
              <a:t>Recolección de dat</a:t>
            </a:r>
            <a:r>
              <a:rPr lang="sv-SE" dirty="0"/>
              <a:t>os y procesamiento</a:t>
            </a:r>
          </a:p>
          <a:p>
            <a:pPr marL="533400" lvl="0" indent="-457200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sv-SE" dirty="0"/>
              <a:t>Modelo de recomendación</a:t>
            </a:r>
          </a:p>
          <a:p>
            <a:pPr marL="533400" lvl="0" indent="-457200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sv-SE" dirty="0"/>
              <a:t>Procesamiento posterior</a:t>
            </a:r>
          </a:p>
          <a:p>
            <a:pPr marL="533400" lvl="0" indent="-457200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sv-SE" dirty="0"/>
              <a:t>Módulos en línea</a:t>
            </a:r>
          </a:p>
          <a:p>
            <a:pPr marL="533400" lvl="0" indent="-457200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sv-SE" dirty="0"/>
              <a:t>Interfaz del usuario</a:t>
            </a:r>
            <a:endParaRPr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Picture 4" descr="https://buildingrecommenders.files.wordpress.com/2015/11/components.png">
            <a:extLst>
              <a:ext uri="{FF2B5EF4-FFF2-40B4-BE49-F238E27FC236}">
                <a16:creationId xmlns:a16="http://schemas.microsoft.com/office/drawing/2014/main" id="{01339D7E-B459-4A7A-854A-C172CA2CCE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556" y="933914"/>
            <a:ext cx="2743865" cy="378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497425" y="668950"/>
            <a:ext cx="373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</a:t>
            </a:r>
            <a:r>
              <a:rPr lang="sv-SE" sz="6000" dirty="0"/>
              <a:t>ola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3851" name="Shape 3851"/>
          <p:cNvSpPr txBox="1">
            <a:spLocks noGrp="1"/>
          </p:cNvSpPr>
          <p:nvPr>
            <p:ph type="subTitle" idx="4294967295"/>
          </p:nvPr>
        </p:nvSpPr>
        <p:spPr>
          <a:xfrm>
            <a:off x="3497424" y="1968723"/>
            <a:ext cx="4401975" cy="2006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b="1" dirty="0">
                <a:latin typeface="Titillium Web"/>
                <a:ea typeface="Titillium Web"/>
                <a:cs typeface="Titillium Web"/>
                <a:sym typeface="Titillium Web"/>
              </a:rPr>
              <a:t>Yo soy Kalle Bylin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dirty="0"/>
              <a:t>Co-Founder de Panda Lab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kalle@</a:t>
            </a:r>
            <a:r>
              <a:rPr lang="sv-SE" dirty="0"/>
              <a:t>pandalab.com.co</a:t>
            </a:r>
            <a:endParaRPr b="1" dirty="0"/>
          </a:p>
        </p:txBody>
      </p:sp>
      <p:pic>
        <p:nvPicPr>
          <p:cNvPr id="3852" name="Shape 3852"/>
          <p:cNvPicPr preferRelativeResize="0"/>
          <p:nvPr/>
        </p:nvPicPr>
        <p:blipFill rotWithShape="1">
          <a:blip r:embed="rId3"/>
          <a:srcRect r="36500"/>
          <a:stretch/>
        </p:blipFill>
        <p:spPr>
          <a:xfrm>
            <a:off x="0" y="0"/>
            <a:ext cx="3263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30F4-37B7-4BFA-948F-E3A5416E1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18900-DE43-436C-9D8E-66CB73F4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03" y="0"/>
            <a:ext cx="3176685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A8F96F-C628-40E4-938E-41860068D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460" y="0"/>
            <a:ext cx="3547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44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30F4-37B7-4BFA-948F-E3A5416E1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E6C50B-005B-4AE4-9F20-84C724FD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09138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15EAD9-E053-4026-A0FD-AAEF8EE78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523" y="0"/>
            <a:ext cx="3260953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FA5B4-4A88-4E98-8E11-0DE85E0D2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138" y="0"/>
            <a:ext cx="32818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9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30F4-37B7-4BFA-948F-E3A5416E1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73BC6-1FD1-4FF0-AD38-61B5D02B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0435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19364-3F92-4C8B-85DE-3EB034104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147" y="0"/>
            <a:ext cx="3123706" cy="5143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450769-1992-4BDC-9164-9A891EE99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47" y="29696"/>
            <a:ext cx="3204354" cy="51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6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30F4-37B7-4BFA-948F-E3A5416E1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554BEE-D6EA-4D93-8D94-CADED729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45" y="0"/>
            <a:ext cx="3120227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3B5ACD-2937-4B2E-A1D4-F7509B3C7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027" y="73647"/>
            <a:ext cx="2795496" cy="24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74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6C76A-F45D-484E-86BE-60E2C5378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228FA-D2E4-464B-B213-7142635C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527142" cy="279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952A4-743D-44A9-85D1-F87F1C0AE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81" y="427747"/>
            <a:ext cx="7230383" cy="1093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8DE1E-4CC9-4D57-842F-B2DB0251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81" y="1551450"/>
            <a:ext cx="7237340" cy="109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FFB3AC-0A03-4831-B60E-92F9594F3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81" y="2675152"/>
            <a:ext cx="7237339" cy="1093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48E34-D5C3-449A-9D91-F606DCA8B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881" y="3798854"/>
            <a:ext cx="7230383" cy="107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53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1240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400" b="1" dirty="0"/>
              <a:t>Filtración colaborativa</a:t>
            </a:r>
            <a:endParaRPr sz="24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400" dirty="0"/>
              <a:t>Por uso</a:t>
            </a:r>
            <a:endParaRPr sz="2400" dirty="0"/>
          </a:p>
        </p:txBody>
      </p:sp>
      <p:sp>
        <p:nvSpPr>
          <p:cNvPr id="3898" name="Shape 389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 </a:t>
            </a:r>
            <a:r>
              <a:rPr lang="sv-SE" dirty="0"/>
              <a:t>Familias principales</a:t>
            </a:r>
            <a:endParaRPr dirty="0"/>
          </a:p>
        </p:txBody>
      </p:sp>
      <p:sp>
        <p:nvSpPr>
          <p:cNvPr id="3899" name="Shape 389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1240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400" b="1" dirty="0"/>
              <a:t>Filtración basada en contenido</a:t>
            </a:r>
            <a:endParaRPr sz="24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400" dirty="0"/>
              <a:t>Por características</a:t>
            </a:r>
            <a:endParaRPr sz="2400" dirty="0"/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Shape 3897">
            <a:extLst>
              <a:ext uri="{FF2B5EF4-FFF2-40B4-BE49-F238E27FC236}">
                <a16:creationId xmlns:a16="http://schemas.microsoft.com/office/drawing/2014/main" id="{D5919BEE-1381-4951-8F3B-138174EE7F40}"/>
              </a:ext>
            </a:extLst>
          </p:cNvPr>
          <p:cNvSpPr txBox="1">
            <a:spLocks/>
          </p:cNvSpPr>
          <p:nvPr/>
        </p:nvSpPr>
        <p:spPr>
          <a:xfrm>
            <a:off x="799229" y="3300007"/>
            <a:ext cx="3242400" cy="124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sv-SE" sz="2400" b="1" dirty="0"/>
              <a:t>Métodos híbridos</a:t>
            </a:r>
          </a:p>
          <a:p>
            <a:pPr marL="0" indent="0">
              <a:buFont typeface="Titillium Web Light"/>
              <a:buNone/>
            </a:pPr>
            <a:r>
              <a:rPr lang="sv-SE" sz="2400" dirty="0"/>
              <a:t>Ambos</a:t>
            </a:r>
          </a:p>
        </p:txBody>
      </p:sp>
      <p:sp>
        <p:nvSpPr>
          <p:cNvPr id="7" name="Shape 3899">
            <a:extLst>
              <a:ext uri="{FF2B5EF4-FFF2-40B4-BE49-F238E27FC236}">
                <a16:creationId xmlns:a16="http://schemas.microsoft.com/office/drawing/2014/main" id="{F2AB5DF4-D2EB-45B4-9445-801F00588B1E}"/>
              </a:ext>
            </a:extLst>
          </p:cNvPr>
          <p:cNvSpPr txBox="1">
            <a:spLocks/>
          </p:cNvSpPr>
          <p:nvPr/>
        </p:nvSpPr>
        <p:spPr>
          <a:xfrm>
            <a:off x="4237000" y="3300007"/>
            <a:ext cx="3242400" cy="124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s-ES" sz="2400" b="1" dirty="0"/>
              <a:t>Avanzados</a:t>
            </a:r>
          </a:p>
          <a:p>
            <a:pPr marL="0" indent="0">
              <a:buFont typeface="Titillium Web Light"/>
              <a:buNone/>
            </a:pPr>
            <a:r>
              <a:rPr lang="es-ES" sz="2400" dirty="0"/>
              <a:t>Mucho más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Shape 3914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Filtración colaborativa</a:t>
            </a:r>
            <a:endParaRPr dirty="0"/>
          </a:p>
        </p:txBody>
      </p:sp>
      <p:sp>
        <p:nvSpPr>
          <p:cNvPr id="3915" name="Shape 3915"/>
          <p:cNvSpPr txBox="1">
            <a:spLocks noGrp="1"/>
          </p:cNvSpPr>
          <p:nvPr>
            <p:ph type="body" idx="1"/>
          </p:nvPr>
        </p:nvSpPr>
        <p:spPr>
          <a:xfrm>
            <a:off x="3528625" y="2511175"/>
            <a:ext cx="4120207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Suposición: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Intereses compartidos en el pasado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		=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Intereses compartidos en el futuro</a:t>
            </a:r>
            <a:endParaRPr sz="2000" dirty="0"/>
          </a:p>
        </p:txBody>
      </p:sp>
      <p:pic>
        <p:nvPicPr>
          <p:cNvPr id="3916" name="Shape 3916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Shape 39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54167-5345-4DB6-BE78-2872AD8E4AC5}"/>
              </a:ext>
            </a:extLst>
          </p:cNvPr>
          <p:cNvSpPr/>
          <p:nvPr/>
        </p:nvSpPr>
        <p:spPr>
          <a:xfrm>
            <a:off x="5671751" y="0"/>
            <a:ext cx="3472249" cy="5143500"/>
          </a:xfrm>
          <a:prstGeom prst="rect">
            <a:avLst/>
          </a:prstGeom>
          <a:solidFill>
            <a:srgbClr val="0B8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8B499-613B-4509-9A06-8173328A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437" y="905250"/>
            <a:ext cx="2926943" cy="857400"/>
          </a:xfrm>
          <a:noFill/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Filtración colaborativa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E441C-CC7D-40AA-BA29-35BA9AED6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66960"/>
            <a:ext cx="5546576" cy="2230055"/>
          </a:xfrm>
        </p:spPr>
        <p:txBody>
          <a:bodyPr/>
          <a:lstStyle/>
          <a:p>
            <a:r>
              <a:rPr lang="sv-SE" sz="2400" b="1" dirty="0"/>
              <a:t>Pros</a:t>
            </a:r>
            <a:r>
              <a:rPr lang="sv-SE" sz="2400" dirty="0"/>
              <a:t>: </a:t>
            </a:r>
          </a:p>
          <a:p>
            <a:pPr lvl="1"/>
            <a:r>
              <a:rPr lang="sv-SE" sz="2400" dirty="0"/>
              <a:t>Fácil de implementar</a:t>
            </a:r>
          </a:p>
          <a:p>
            <a:pPr lvl="1"/>
            <a:r>
              <a:rPr lang="sv-SE" sz="2400" dirty="0"/>
              <a:t>Requiere poco conocimiento del dominio</a:t>
            </a:r>
          </a:p>
          <a:p>
            <a:pPr lvl="1"/>
            <a:r>
              <a:rPr lang="sv-SE" sz="2400" dirty="0"/>
              <a:t>Puede sorprender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32326-70A4-47BF-81B0-7394F35AA0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5D4A066-607A-4463-A2AF-64206FD952DF}"/>
              </a:ext>
            </a:extLst>
          </p:cNvPr>
          <p:cNvSpPr txBox="1">
            <a:spLocks/>
          </p:cNvSpPr>
          <p:nvPr/>
        </p:nvSpPr>
        <p:spPr>
          <a:xfrm>
            <a:off x="0" y="2497015"/>
            <a:ext cx="5546576" cy="211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sv-SE" sz="2400" b="1"/>
              <a:t>Contras</a:t>
            </a:r>
            <a:r>
              <a:rPr lang="sv-SE" sz="2400"/>
              <a:t>: </a:t>
            </a:r>
          </a:p>
          <a:p>
            <a:pPr lvl="1"/>
            <a:r>
              <a:rPr lang="sv-SE" sz="2400"/>
              <a:t>Arranque frío</a:t>
            </a:r>
          </a:p>
          <a:p>
            <a:pPr lvl="1"/>
            <a:r>
              <a:rPr lang="sv-SE" sz="2400"/>
              <a:t>Bajo desempeño en cola larga (sesgo de popularidad)</a:t>
            </a:r>
          </a:p>
          <a:p>
            <a:pPr lvl="1"/>
            <a:r>
              <a:rPr lang="sv-SE" sz="2400"/>
              <a:t>Difícil de interpretar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717419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54167-5345-4DB6-BE78-2872AD8E4AC5}"/>
              </a:ext>
            </a:extLst>
          </p:cNvPr>
          <p:cNvSpPr/>
          <p:nvPr/>
        </p:nvSpPr>
        <p:spPr>
          <a:xfrm>
            <a:off x="5671751" y="0"/>
            <a:ext cx="3472249" cy="5143500"/>
          </a:xfrm>
          <a:prstGeom prst="rect">
            <a:avLst/>
          </a:prstGeom>
          <a:solidFill>
            <a:srgbClr val="0B8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8B499-613B-4509-9A06-8173328A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437" y="905250"/>
            <a:ext cx="2926943" cy="857400"/>
          </a:xfrm>
          <a:noFill/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Filtración colaborativa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32326-70A4-47BF-81B0-7394F35AA0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 descr="user-preferences">
            <a:extLst>
              <a:ext uri="{FF2B5EF4-FFF2-40B4-BE49-F238E27FC236}">
                <a16:creationId xmlns:a16="http://schemas.microsoft.com/office/drawing/2014/main" id="{D2EDE823-BD2D-4D16-B1C7-D1A38E01BF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7" y="430942"/>
            <a:ext cx="4490324" cy="4289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402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54167-5345-4DB6-BE78-2872AD8E4AC5}"/>
              </a:ext>
            </a:extLst>
          </p:cNvPr>
          <p:cNvSpPr/>
          <p:nvPr/>
        </p:nvSpPr>
        <p:spPr>
          <a:xfrm>
            <a:off x="5671751" y="0"/>
            <a:ext cx="3472249" cy="5143500"/>
          </a:xfrm>
          <a:prstGeom prst="rect">
            <a:avLst/>
          </a:prstGeom>
          <a:solidFill>
            <a:srgbClr val="0B8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8B499-613B-4509-9A06-8173328A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437" y="905250"/>
            <a:ext cx="2926943" cy="857400"/>
          </a:xfrm>
          <a:noFill/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Filtración colaborativa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32326-70A4-47BF-81B0-7394F35AA0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8" name="Picture 7" descr="user-based-similarity-single-user">
            <a:extLst>
              <a:ext uri="{FF2B5EF4-FFF2-40B4-BE49-F238E27FC236}">
                <a16:creationId xmlns:a16="http://schemas.microsoft.com/office/drawing/2014/main" id="{2750355D-1D97-4A79-A682-1143E4182EF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68"/>
          <a:stretch/>
        </p:blipFill>
        <p:spPr bwMode="auto">
          <a:xfrm>
            <a:off x="625046" y="1713039"/>
            <a:ext cx="7893908" cy="3203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994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>
            <a:spLocks noGrp="1"/>
          </p:cNvSpPr>
          <p:nvPr>
            <p:ph type="title"/>
          </p:nvPr>
        </p:nvSpPr>
        <p:spPr>
          <a:xfrm>
            <a:off x="718300" y="4091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Contenido</a:t>
            </a:r>
            <a:endParaRPr dirty="0"/>
          </a:p>
        </p:txBody>
      </p:sp>
      <p:sp>
        <p:nvSpPr>
          <p:cNvPr id="3843" name="Shape 3843"/>
          <p:cNvSpPr txBox="1">
            <a:spLocks noGrp="1"/>
          </p:cNvSpPr>
          <p:nvPr>
            <p:ph type="body" idx="1"/>
          </p:nvPr>
        </p:nvSpPr>
        <p:spPr>
          <a:xfrm>
            <a:off x="718300" y="1183491"/>
            <a:ext cx="7011767" cy="3536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sv-SE" sz="1600" b="1" dirty="0">
                <a:latin typeface="Titillium Web"/>
              </a:rPr>
              <a:t>Data science &amp; AI Lab</a:t>
            </a:r>
            <a:endParaRPr lang="sv-SE" sz="16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El nuevo driver de innovación en los negocios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1600" b="1" dirty="0">
                <a:latin typeface="Titillium Web"/>
              </a:rPr>
              <a:t>Sistemas de recomendación</a:t>
            </a:r>
            <a:endParaRPr lang="sv-SE" sz="16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sz="1600" dirty="0" err="1"/>
              <a:t>Intro</a:t>
            </a:r>
            <a:r>
              <a:rPr lang="es-ES" sz="1600" dirty="0"/>
              <a:t>, algoritmos, usos, errores comunes y más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sz="1600" b="1" dirty="0">
                <a:latin typeface="Titillium Web"/>
                <a:ea typeface="Titillium Web"/>
                <a:cs typeface="Titillium Web"/>
                <a:sym typeface="Titillium Web"/>
              </a:rPr>
              <a:t>Aplicaciones concretas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sz="1600" dirty="0"/>
              <a:t>Cómo podemos generar valor con sistemas de recomendación en nuestras empresas e industrias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sv-SE" sz="1600" b="1" dirty="0">
                <a:latin typeface="Titillium Web"/>
              </a:rPr>
              <a:t>¿</a:t>
            </a:r>
            <a:r>
              <a:rPr lang="sv-SE" sz="1600" b="1" dirty="0">
                <a:latin typeface="Titillium Web"/>
                <a:sym typeface="Titillium Web"/>
              </a:rPr>
              <a:t>Cómo lo podemos utilizar </a:t>
            </a:r>
            <a:r>
              <a:rPr lang="sv-SE" sz="1600" b="1" dirty="0">
                <a:latin typeface="Titillium Web"/>
                <a:ea typeface="Titillium Web"/>
                <a:cs typeface="Titillium Web"/>
                <a:sym typeface="Titillium Web"/>
              </a:rPr>
              <a:t>y qué viene?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sz="1600" dirty="0"/>
              <a:t>Herramientas, arquitectura y pasos a seguir</a:t>
            </a:r>
            <a:endParaRPr lang="sv-SE" sz="16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Shape 38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54167-5345-4DB6-BE78-2872AD8E4AC5}"/>
              </a:ext>
            </a:extLst>
          </p:cNvPr>
          <p:cNvSpPr/>
          <p:nvPr/>
        </p:nvSpPr>
        <p:spPr>
          <a:xfrm>
            <a:off x="5671751" y="0"/>
            <a:ext cx="3472249" cy="5143500"/>
          </a:xfrm>
          <a:prstGeom prst="rect">
            <a:avLst/>
          </a:prstGeom>
          <a:solidFill>
            <a:srgbClr val="0B8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8B499-613B-4509-9A06-8173328A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437" y="905250"/>
            <a:ext cx="2926943" cy="857400"/>
          </a:xfrm>
          <a:noFill/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Filtración colaborativa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32326-70A4-47BF-81B0-7394F35AA0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8" name="Picture 7" descr="user-based-similarity-full">
            <a:extLst>
              <a:ext uri="{FF2B5EF4-FFF2-40B4-BE49-F238E27FC236}">
                <a16:creationId xmlns:a16="http://schemas.microsoft.com/office/drawing/2014/main" id="{F1D6CE57-50D6-45D5-8B94-F249B3B18D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1" y="333899"/>
            <a:ext cx="4848670" cy="4386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606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54167-5345-4DB6-BE78-2872AD8E4AC5}"/>
              </a:ext>
            </a:extLst>
          </p:cNvPr>
          <p:cNvSpPr/>
          <p:nvPr/>
        </p:nvSpPr>
        <p:spPr>
          <a:xfrm>
            <a:off x="5671751" y="0"/>
            <a:ext cx="3472249" cy="5143500"/>
          </a:xfrm>
          <a:prstGeom prst="rect">
            <a:avLst/>
          </a:prstGeom>
          <a:solidFill>
            <a:srgbClr val="0B8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8B499-613B-4509-9A06-8173328A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437" y="905250"/>
            <a:ext cx="2926943" cy="857400"/>
          </a:xfrm>
          <a:noFill/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Filtración colaborativa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32326-70A4-47BF-81B0-7394F35AA0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 descr="user-based-generation">
            <a:extLst>
              <a:ext uri="{FF2B5EF4-FFF2-40B4-BE49-F238E27FC236}">
                <a16:creationId xmlns:a16="http://schemas.microsoft.com/office/drawing/2014/main" id="{428975D8-940D-45F2-9050-2F6DA4FA021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41"/>
          <a:stretch/>
        </p:blipFill>
        <p:spPr bwMode="auto">
          <a:xfrm>
            <a:off x="291185" y="180985"/>
            <a:ext cx="4750371" cy="335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user-based-generation">
            <a:extLst>
              <a:ext uri="{FF2B5EF4-FFF2-40B4-BE49-F238E27FC236}">
                <a16:creationId xmlns:a16="http://schemas.microsoft.com/office/drawing/2014/main" id="{FAEEEBBC-7781-43BA-BD3B-7EEC6E28AB2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8" t="54181" r="-180" b="17442"/>
          <a:stretch/>
        </p:blipFill>
        <p:spPr bwMode="auto">
          <a:xfrm>
            <a:off x="443585" y="3651381"/>
            <a:ext cx="4597971" cy="951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986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Shape 3914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Filtración basada en el contenido</a:t>
            </a:r>
            <a:endParaRPr dirty="0"/>
          </a:p>
        </p:txBody>
      </p:sp>
      <p:sp>
        <p:nvSpPr>
          <p:cNvPr id="3915" name="Shape 3915"/>
          <p:cNvSpPr txBox="1">
            <a:spLocks noGrp="1"/>
          </p:cNvSpPr>
          <p:nvPr>
            <p:ph type="body" idx="1"/>
          </p:nvPr>
        </p:nvSpPr>
        <p:spPr>
          <a:xfrm>
            <a:off x="3528625" y="2511175"/>
            <a:ext cx="4120207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Suposición: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Intereses propios en el pasado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		=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Intereses propios en el futuro</a:t>
            </a:r>
            <a:endParaRPr sz="2000" dirty="0"/>
          </a:p>
        </p:txBody>
      </p:sp>
      <p:pic>
        <p:nvPicPr>
          <p:cNvPr id="3916" name="Shape 3916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33150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Shape 39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3545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E441C-CC7D-40AA-BA29-35BA9AED6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07731"/>
            <a:ext cx="5546576" cy="4157672"/>
          </a:xfrm>
        </p:spPr>
        <p:txBody>
          <a:bodyPr/>
          <a:lstStyle/>
          <a:p>
            <a:r>
              <a:rPr lang="sv-SE" sz="2400" b="1" dirty="0"/>
              <a:t>Pros</a:t>
            </a:r>
            <a:r>
              <a:rPr lang="sv-SE" sz="2400" dirty="0"/>
              <a:t>: </a:t>
            </a:r>
          </a:p>
          <a:p>
            <a:pPr lvl="1"/>
            <a:r>
              <a:rPr lang="sv-SE" sz="2400" dirty="0"/>
              <a:t>No tiene problema de arranque en frío ni sesgo de popularidad</a:t>
            </a:r>
          </a:p>
          <a:p>
            <a:pPr lvl="1"/>
            <a:r>
              <a:rPr lang="sv-SE" sz="2400" dirty="0"/>
              <a:t>Fácil de interpretar y explicar recomendaciones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32326-70A4-47BF-81B0-7394F35AA0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3774-678A-4701-AFF2-6651ECB87370}"/>
              </a:ext>
            </a:extLst>
          </p:cNvPr>
          <p:cNvSpPr/>
          <p:nvPr/>
        </p:nvSpPr>
        <p:spPr>
          <a:xfrm>
            <a:off x="5671751" y="0"/>
            <a:ext cx="3472249" cy="5143500"/>
          </a:xfrm>
          <a:prstGeom prst="rect">
            <a:avLst/>
          </a:prstGeom>
          <a:solidFill>
            <a:srgbClr val="80B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31522F-1842-4BC5-A9DE-EF581EE0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1794" y="1362450"/>
            <a:ext cx="2926943" cy="857400"/>
          </a:xfrm>
          <a:noFill/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Filtración basada en contenido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7DCDAD7-0B19-46A6-A6F0-58CC5EA9CC26}"/>
              </a:ext>
            </a:extLst>
          </p:cNvPr>
          <p:cNvSpPr txBox="1">
            <a:spLocks/>
          </p:cNvSpPr>
          <p:nvPr/>
        </p:nvSpPr>
        <p:spPr>
          <a:xfrm>
            <a:off x="0" y="2523214"/>
            <a:ext cx="5546576" cy="219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r>
              <a:rPr lang="sv-SE" sz="2400" b="1" dirty="0"/>
              <a:t>Contras</a:t>
            </a:r>
            <a:r>
              <a:rPr lang="sv-SE" sz="2400" dirty="0"/>
              <a:t>: </a:t>
            </a:r>
          </a:p>
          <a:p>
            <a:pPr lvl="1"/>
            <a:r>
              <a:rPr lang="sv-SE" sz="2400" dirty="0"/>
              <a:t>El objeto debe ser comprensible para el computador</a:t>
            </a:r>
          </a:p>
          <a:p>
            <a:pPr lvl="1"/>
            <a:r>
              <a:rPr lang="sv-SE" sz="2400" dirty="0"/>
              <a:t>Es fácil encasillar al usuario</a:t>
            </a:r>
          </a:p>
          <a:p>
            <a:pPr lvl="1"/>
            <a:r>
              <a:rPr lang="sv-SE" sz="2400" dirty="0"/>
              <a:t>Difícil sorprender</a:t>
            </a:r>
          </a:p>
        </p:txBody>
      </p:sp>
    </p:spTree>
    <p:extLst>
      <p:ext uri="{BB962C8B-B14F-4D97-AF65-F5344CB8AC3E}">
        <p14:creationId xmlns:p14="http://schemas.microsoft.com/office/powerpoint/2010/main" val="1828609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Shape 3914"/>
          <p:cNvSpPr txBox="1">
            <a:spLocks noGrp="1"/>
          </p:cNvSpPr>
          <p:nvPr>
            <p:ph type="title"/>
          </p:nvPr>
        </p:nvSpPr>
        <p:spPr>
          <a:xfrm>
            <a:off x="3662078" y="1622651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Métodos híbridos</a:t>
            </a:r>
            <a:endParaRPr dirty="0"/>
          </a:p>
        </p:txBody>
      </p:sp>
      <p:sp>
        <p:nvSpPr>
          <p:cNvPr id="3915" name="Shape 3915"/>
          <p:cNvSpPr txBox="1">
            <a:spLocks noGrp="1"/>
          </p:cNvSpPr>
          <p:nvPr>
            <p:ph type="body" idx="1"/>
          </p:nvPr>
        </p:nvSpPr>
        <p:spPr>
          <a:xfrm>
            <a:off x="3662078" y="2480051"/>
            <a:ext cx="4120207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Aprovechar beneficios de ambos métodos anteriores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		</a:t>
            </a:r>
            <a:endParaRPr sz="2000" dirty="0"/>
          </a:p>
        </p:txBody>
      </p:sp>
      <p:pic>
        <p:nvPicPr>
          <p:cNvPr id="3916" name="Shape 3916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0"/>
            <a:ext cx="3528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Shape 39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406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54167-5345-4DB6-BE78-2872AD8E4AC5}"/>
              </a:ext>
            </a:extLst>
          </p:cNvPr>
          <p:cNvSpPr/>
          <p:nvPr/>
        </p:nvSpPr>
        <p:spPr>
          <a:xfrm>
            <a:off x="5689850" y="0"/>
            <a:ext cx="3472249" cy="5143500"/>
          </a:xfrm>
          <a:prstGeom prst="rect">
            <a:avLst/>
          </a:prstGeom>
          <a:solidFill>
            <a:srgbClr val="01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8B499-613B-4509-9A06-8173328A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437" y="1078245"/>
            <a:ext cx="2926943" cy="857400"/>
          </a:xfrm>
          <a:noFill/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Métodos híbridos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E441C-CC7D-40AA-BA29-35BA9AED6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31" y="562529"/>
            <a:ext cx="5546576" cy="4157672"/>
          </a:xfrm>
        </p:spPr>
        <p:txBody>
          <a:bodyPr/>
          <a:lstStyle/>
          <a:p>
            <a:r>
              <a:rPr lang="sv-SE" sz="2400" b="1" dirty="0"/>
              <a:t>Tipos</a:t>
            </a:r>
            <a:r>
              <a:rPr lang="sv-SE" sz="2400" dirty="0"/>
              <a:t>: </a:t>
            </a:r>
          </a:p>
          <a:p>
            <a:pPr lvl="1"/>
            <a:r>
              <a:rPr lang="sv-SE" sz="2400" dirty="0"/>
              <a:t>Ponderada, mixta, cascada, etc.</a:t>
            </a:r>
          </a:p>
          <a:p>
            <a:r>
              <a:rPr lang="sv-SE" sz="2400" b="1" dirty="0"/>
              <a:t>Pros</a:t>
            </a:r>
            <a:r>
              <a:rPr lang="sv-SE" sz="2400" dirty="0"/>
              <a:t>:</a:t>
            </a:r>
          </a:p>
          <a:p>
            <a:pPr lvl="1"/>
            <a:r>
              <a:rPr lang="sv-SE" sz="2400" dirty="0"/>
              <a:t>Mejor desempeño</a:t>
            </a:r>
          </a:p>
          <a:p>
            <a:pPr lvl="1"/>
            <a:r>
              <a:rPr lang="sv-SE" sz="2400" dirty="0"/>
              <a:t>Sin sesgo de popularidad ni problema de arranque en frío</a:t>
            </a:r>
          </a:p>
          <a:p>
            <a:pPr lvl="1"/>
            <a:r>
              <a:rPr lang="sv-SE" sz="2400" dirty="0"/>
              <a:t>Azar y diversidad</a:t>
            </a:r>
          </a:p>
          <a:p>
            <a:r>
              <a:rPr lang="sv-SE" sz="2400" b="1" dirty="0"/>
              <a:t>Contras</a:t>
            </a:r>
            <a:r>
              <a:rPr lang="sv-SE" sz="2400" dirty="0"/>
              <a:t>:</a:t>
            </a:r>
          </a:p>
          <a:p>
            <a:pPr lvl="1"/>
            <a:r>
              <a:rPr lang="sv-SE" sz="2400" dirty="0"/>
              <a:t>Puede ser difícil encontrar balance correcto</a:t>
            </a:r>
          </a:p>
          <a:p>
            <a:pPr marL="571500" lvl="1" indent="0">
              <a:buNone/>
            </a:pPr>
            <a:endParaRPr lang="sv-S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32326-70A4-47BF-81B0-7394F35AA0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3084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Shape 3914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Métodos Avanzados</a:t>
            </a:r>
            <a:endParaRPr dirty="0"/>
          </a:p>
        </p:txBody>
      </p:sp>
      <p:sp>
        <p:nvSpPr>
          <p:cNvPr id="3915" name="Shape 3915"/>
          <p:cNvSpPr txBox="1">
            <a:spLocks noGrp="1"/>
          </p:cNvSpPr>
          <p:nvPr>
            <p:ph type="body" idx="1"/>
          </p:nvPr>
        </p:nvSpPr>
        <p:spPr>
          <a:xfrm>
            <a:off x="3528625" y="2511175"/>
            <a:ext cx="4120207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Para lograr resultados sobresalientes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2000" dirty="0"/>
              <a:t>		</a:t>
            </a:r>
            <a:endParaRPr sz="2000" dirty="0"/>
          </a:p>
        </p:txBody>
      </p:sp>
      <p:pic>
        <p:nvPicPr>
          <p:cNvPr id="3916" name="Shape 3916"/>
          <p:cNvPicPr preferRelativeResize="0"/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102" r="40293"/>
          <a:stretch/>
        </p:blipFill>
        <p:spPr>
          <a:xfrm>
            <a:off x="0" y="0"/>
            <a:ext cx="34616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Shape 39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0041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54167-5345-4DB6-BE78-2872AD8E4AC5}"/>
              </a:ext>
            </a:extLst>
          </p:cNvPr>
          <p:cNvSpPr/>
          <p:nvPr/>
        </p:nvSpPr>
        <p:spPr>
          <a:xfrm>
            <a:off x="5671751" y="0"/>
            <a:ext cx="3472249" cy="5143500"/>
          </a:xfrm>
          <a:prstGeom prst="rect">
            <a:avLst/>
          </a:prstGeom>
          <a:solidFill>
            <a:srgbClr val="D3E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8B499-613B-4509-9A06-8173328A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437" y="1078245"/>
            <a:ext cx="2926943" cy="857400"/>
          </a:xfrm>
          <a:noFill/>
        </p:spPr>
        <p:txBody>
          <a:bodyPr/>
          <a:lstStyle/>
          <a:p>
            <a:r>
              <a:rPr lang="sv-SE" dirty="0">
                <a:solidFill>
                  <a:srgbClr val="01597F"/>
                </a:solidFill>
              </a:rPr>
              <a:t>Métodos avanzados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E441C-CC7D-40AA-BA29-35BA9AED6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20" y="562529"/>
            <a:ext cx="5546576" cy="4157672"/>
          </a:xfrm>
        </p:spPr>
        <p:txBody>
          <a:bodyPr/>
          <a:lstStyle/>
          <a:p>
            <a:r>
              <a:rPr lang="sv-SE" sz="2400" b="1" dirty="0"/>
              <a:t>Tipos</a:t>
            </a:r>
            <a:r>
              <a:rPr lang="sv-SE" sz="2400" dirty="0"/>
              <a:t>: </a:t>
            </a:r>
          </a:p>
          <a:p>
            <a:pPr lvl="1"/>
            <a:r>
              <a:rPr lang="sv-SE" sz="2400" dirty="0"/>
              <a:t>Deep learning, por contexto, aprendizaje reforzado, sociales, etc.</a:t>
            </a:r>
          </a:p>
          <a:p>
            <a:r>
              <a:rPr lang="sv-SE" sz="2400" b="1" dirty="0"/>
              <a:t>Contras</a:t>
            </a:r>
            <a:r>
              <a:rPr lang="sv-SE" sz="2400" dirty="0"/>
              <a:t>:</a:t>
            </a:r>
          </a:p>
          <a:p>
            <a:pPr lvl="1"/>
            <a:r>
              <a:rPr lang="sv-SE" sz="2400" dirty="0"/>
              <a:t>Difíciles de entender</a:t>
            </a:r>
          </a:p>
          <a:p>
            <a:pPr lvl="1"/>
            <a:r>
              <a:rPr lang="sv-SE" sz="2400" dirty="0"/>
              <a:t>Menos soporte en herramientas del mercado</a:t>
            </a:r>
          </a:p>
          <a:p>
            <a:pPr lvl="1"/>
            <a:r>
              <a:rPr lang="sv-SE" sz="2400" dirty="0"/>
              <a:t>No recomendado para arrancar</a:t>
            </a:r>
          </a:p>
          <a:p>
            <a:pPr marL="571500" lvl="1" indent="0">
              <a:buNone/>
            </a:pPr>
            <a:endParaRPr lang="sv-S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32326-70A4-47BF-81B0-7394F35AA0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0161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3. </a:t>
            </a:r>
            <a:r>
              <a:rPr lang="sv-SE" dirty="0"/>
              <a:t>Aplicaciones concretas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v-SE" dirty="0"/>
              <a:t>¿</a:t>
            </a:r>
            <a:r>
              <a:rPr lang="es-ES" dirty="0"/>
              <a:t>Cómo agrega valor en las industrias?</a:t>
            </a:r>
          </a:p>
        </p:txBody>
      </p:sp>
    </p:spTree>
    <p:extLst>
      <p:ext uri="{BB962C8B-B14F-4D97-AF65-F5344CB8AC3E}">
        <p14:creationId xmlns:p14="http://schemas.microsoft.com/office/powerpoint/2010/main" val="1232169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3.googleusercontent.com/BbqN8GpAephpCNwTBuB8SiFTPT1zFccYyuPd4qRRQRTQPXU5d4F1wuVWfEJh3L4RL3wIKc6BeQ=w640-h400-e365">
            <a:extLst>
              <a:ext uri="{FF2B5EF4-FFF2-40B4-BE49-F238E27FC236}">
                <a16:creationId xmlns:a16="http://schemas.microsoft.com/office/drawing/2014/main" id="{F7D7A7DA-DC07-4116-A5C0-0C5E036C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3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799" y="2878750"/>
            <a:ext cx="550398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1. </a:t>
            </a:r>
            <a:r>
              <a:rPr lang="sv-SE" dirty="0"/>
              <a:t>Data science &amp; AI Lab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Colombia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Cómo funciona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sv-SE" sz="2800" b="1" dirty="0"/>
              <a:t>+2.000 grupos de gusto</a:t>
            </a:r>
          </a:p>
          <a:p>
            <a:pPr lvl="0">
              <a:spcBef>
                <a:spcPts val="0"/>
              </a:spcBef>
            </a:pPr>
            <a:r>
              <a:rPr lang="es-ES" sz="2800" dirty="0"/>
              <a:t>Define la experiencia</a:t>
            </a:r>
          </a:p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sv-SE" sz="2800" b="1" dirty="0"/>
              <a:t>70-80% son recomendaciones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s-ES" sz="2800" dirty="0"/>
              <a:t>Data explícita e implícita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s-ES" sz="2800" dirty="0"/>
              <a:t>Todo es una recomendación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6032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23E7F-302D-41AE-A758-86F9CD5C8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4" b="136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6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37D280-F7A9-46C8-B991-6437AC7F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65" y="1143000"/>
            <a:ext cx="8477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92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spotify">
            <a:extLst>
              <a:ext uri="{FF2B5EF4-FFF2-40B4-BE49-F238E27FC236}">
                <a16:creationId xmlns:a16="http://schemas.microsoft.com/office/drawing/2014/main" id="{C063C797-6D5F-4B55-8262-500836372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r="4567" b="2644"/>
          <a:stretch/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63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AA603-B027-4D6F-B92D-3C843F950F43}"/>
              </a:ext>
            </a:extLst>
          </p:cNvPr>
          <p:cNvPicPr/>
          <p:nvPr/>
        </p:nvPicPr>
        <p:blipFill rotWithShape="1">
          <a:blip r:embed="rId3"/>
          <a:srcRect r="1111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5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Recomendaciones en música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299" y="1733550"/>
            <a:ext cx="7140597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sv-SE" b="1" dirty="0"/>
              <a:t>Songza</a:t>
            </a:r>
            <a:r>
              <a:rPr lang="sv-SE" dirty="0"/>
              <a:t>– Expertos armaban lista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sv-SE" b="1" dirty="0"/>
              <a:t>Pandora</a:t>
            </a:r>
            <a:r>
              <a:rPr lang="sv-SE" dirty="0"/>
              <a:t> – Expertos describían canciones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sv-SE" b="1" dirty="0"/>
              <a:t>Last.fm</a:t>
            </a:r>
            <a:r>
              <a:rPr lang="sv-SE" dirty="0"/>
              <a:t> – Filtración colaborativa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sv-SE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dirty="0"/>
              <a:t>Spotify lo ha llevado a un nuevo nivel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dirty="0"/>
              <a:t>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3675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94DA7E-0913-4D09-AB9B-3AA7E8B4B7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3200" y="180340"/>
            <a:ext cx="5760720" cy="2391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185F9C-CDDE-4177-82FF-9A2C3B15BF0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0540" y="2591681"/>
            <a:ext cx="5760720" cy="21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43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Sistema híbrido de 3 modelos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266701" y="1733550"/>
            <a:ext cx="7592196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800" b="1" dirty="0"/>
              <a:t>Filtración colaborativa </a:t>
            </a:r>
            <a:r>
              <a:rPr lang="sv-SE" sz="2800" dirty="0"/>
              <a:t>– Nuestro comportamiento</a:t>
            </a:r>
            <a:endParaRPr sz="28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sv-SE" sz="2800" b="1" dirty="0"/>
              <a:t>Procesamiento de lenguaje natural</a:t>
            </a:r>
            <a:r>
              <a:rPr lang="sv-SE" sz="2800" dirty="0"/>
              <a:t> – Texto</a:t>
            </a:r>
            <a:endParaRPr sz="28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sv-SE" sz="2800" b="1" dirty="0"/>
              <a:t>Redes neuronales convolucionales</a:t>
            </a:r>
            <a:r>
              <a:rPr lang="sv-SE" sz="2800" dirty="0"/>
              <a:t>– Audio</a:t>
            </a:r>
            <a:endParaRPr sz="28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sv-SE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dirty="0"/>
              <a:t>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423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cdn-images-1.medium.com/max/1600/1*cp07MRMUjndZsvV7QElSXg.png">
            <a:extLst>
              <a:ext uri="{FF2B5EF4-FFF2-40B4-BE49-F238E27FC236}">
                <a16:creationId xmlns:a16="http://schemas.microsoft.com/office/drawing/2014/main" id="{05DD95FD-4BC0-474C-BA35-4E166990C9D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" y="878522"/>
            <a:ext cx="6207760" cy="3655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939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M1: Filtración colaborativa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266701" y="1733550"/>
            <a:ext cx="3797299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800" dirty="0"/>
              <a:t>140 millones de usarios y 30 millones de canciones</a:t>
            </a:r>
          </a:p>
          <a:p>
            <a:pPr lvl="0"/>
            <a:r>
              <a:rPr lang="sv-SE" sz="2800" dirty="0"/>
              <a:t>Vectores por canción y usuario</a:t>
            </a:r>
            <a:endParaRPr sz="28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sv-SE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dirty="0"/>
              <a:t>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24705-B2ED-4D8E-A1B0-8683BF33CE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15525" y="1733550"/>
            <a:ext cx="30638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6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Data science, Machine Learning &amp; AI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718299" y="1733550"/>
            <a:ext cx="7140597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sv-SE" b="1" dirty="0"/>
              <a:t>Data science </a:t>
            </a:r>
            <a:r>
              <a:rPr lang="sv-SE" dirty="0"/>
              <a:t>– Produce entendiemiento y descubrimientos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sv-SE" b="1" dirty="0"/>
              <a:t>ML</a:t>
            </a:r>
            <a:r>
              <a:rPr lang="sv-SE" dirty="0"/>
              <a:t> – Produce predicciones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sv-SE" b="1" dirty="0"/>
              <a:t>AI</a:t>
            </a:r>
            <a:r>
              <a:rPr lang="sv-SE" dirty="0"/>
              <a:t> – Produce acciones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sv-SE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dirty="0"/>
              <a:t>Lo importante es utilizarlo</a:t>
            </a:r>
            <a:r>
              <a:rPr lang="en" dirty="0"/>
              <a:t> </a:t>
            </a:r>
            <a:r>
              <a:rPr lang="sv-SE" dirty="0">
                <a:highlight>
                  <a:srgbClr val="D3EBD5"/>
                </a:highlight>
              </a:rPr>
              <a:t>si agrega valor</a:t>
            </a:r>
            <a:r>
              <a:rPr lang="en" dirty="0"/>
              <a:t>. </a:t>
            </a:r>
            <a:endParaRPr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355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M2:Procesamiento de lenguaje natural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266701" y="1733550"/>
            <a:ext cx="3797299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800" dirty="0"/>
              <a:t>Web crawler</a:t>
            </a:r>
          </a:p>
          <a:p>
            <a:pPr lvl="0"/>
            <a:r>
              <a:rPr lang="sv-SE" sz="2800" dirty="0"/>
              <a:t>Artículos, blogs, noticias, etc.</a:t>
            </a:r>
          </a:p>
          <a:p>
            <a:pPr lvl="0"/>
            <a:r>
              <a:rPr lang="sv-SE" sz="2800" dirty="0"/>
              <a:t>Vectores para cada canción</a:t>
            </a:r>
            <a:endParaRPr sz="28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sv-SE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dirty="0"/>
              <a:t>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86CC83-5AFA-4624-8C3E-C922C8E07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537" y="1596775"/>
            <a:ext cx="2380531" cy="30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17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M3: Redes neuronales convolucionales</a:t>
            </a:r>
            <a:endParaRPr dirty="0"/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764143-0492-4BD9-9083-F4E7466877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8490" y="1463236"/>
            <a:ext cx="5760720" cy="345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799" y="2878750"/>
            <a:ext cx="618978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4. </a:t>
            </a:r>
            <a:r>
              <a:rPr lang="sv-SE" dirty="0"/>
              <a:t>¿Cómo lo podemos implementar y qué viene?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Herramientas, ideas y el futuro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8734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Shape 3928"/>
          <p:cNvSpPr txBox="1">
            <a:spLocks noGrp="1"/>
          </p:cNvSpPr>
          <p:nvPr>
            <p:ph type="title"/>
          </p:nvPr>
        </p:nvSpPr>
        <p:spPr>
          <a:xfrm>
            <a:off x="718300" y="398080"/>
            <a:ext cx="338055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Herramientas</a:t>
            </a:r>
            <a:endParaRPr dirty="0"/>
          </a:p>
        </p:txBody>
      </p:sp>
      <p:sp>
        <p:nvSpPr>
          <p:cNvPr id="3932" name="Shape 39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9218" name="Picture 2" descr="Image result for sklearn">
            <a:extLst>
              <a:ext uri="{FF2B5EF4-FFF2-40B4-BE49-F238E27FC236}">
                <a16:creationId xmlns:a16="http://schemas.microsoft.com/office/drawing/2014/main" id="{A378C31B-DA9F-4327-87B1-45A6A258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64" y="1539010"/>
            <a:ext cx="2974975" cy="106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F721D4-1AF2-4237-A1E1-54E2C0DA2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94" y="1255480"/>
            <a:ext cx="3116900" cy="857400"/>
          </a:xfrm>
          <a:prstGeom prst="rect">
            <a:avLst/>
          </a:prstGeom>
        </p:spPr>
      </p:pic>
      <p:pic>
        <p:nvPicPr>
          <p:cNvPr id="9220" name="Picture 4" descr="Image result for azure ml">
            <a:extLst>
              <a:ext uri="{FF2B5EF4-FFF2-40B4-BE49-F238E27FC236}">
                <a16:creationId xmlns:a16="http://schemas.microsoft.com/office/drawing/2014/main" id="{2AA5CCA6-5917-4D81-BBE3-B4BD0E05D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1" t="38870" r="22572" b="28158"/>
          <a:stretch/>
        </p:blipFill>
        <p:spPr bwMode="auto">
          <a:xfrm>
            <a:off x="4342579" y="477268"/>
            <a:ext cx="2974976" cy="106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ibm bluemix">
            <a:extLst>
              <a:ext uri="{FF2B5EF4-FFF2-40B4-BE49-F238E27FC236}">
                <a16:creationId xmlns:a16="http://schemas.microsoft.com/office/drawing/2014/main" id="{28A6AE33-8A5A-4064-9EEC-CA7A0E94F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86" y="2943770"/>
            <a:ext cx="3414025" cy="126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spark">
            <a:extLst>
              <a:ext uri="{FF2B5EF4-FFF2-40B4-BE49-F238E27FC236}">
                <a16:creationId xmlns:a16="http://schemas.microsoft.com/office/drawing/2014/main" id="{4A3C4350-A82E-49D8-A6AA-517E2841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71" y="3905696"/>
            <a:ext cx="1803400" cy="95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hadoop">
            <a:extLst>
              <a:ext uri="{FF2B5EF4-FFF2-40B4-BE49-F238E27FC236}">
                <a16:creationId xmlns:a16="http://schemas.microsoft.com/office/drawing/2014/main" id="{CBF5A406-3047-4517-B5F0-72FA920C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45" y="2878376"/>
            <a:ext cx="2288109" cy="8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neo4j">
            <a:extLst>
              <a:ext uri="{FF2B5EF4-FFF2-40B4-BE49-F238E27FC236}">
                <a16:creationId xmlns:a16="http://schemas.microsoft.com/office/drawing/2014/main" id="{1645DE90-4E19-4FAE-912A-539273C0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28" y="2843955"/>
            <a:ext cx="2036506" cy="106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rstudio">
            <a:extLst>
              <a:ext uri="{FF2B5EF4-FFF2-40B4-BE49-F238E27FC236}">
                <a16:creationId xmlns:a16="http://schemas.microsoft.com/office/drawing/2014/main" id="{D7B3F8CC-9AEE-461E-B186-C8C0EFFD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70" y="3905695"/>
            <a:ext cx="959255" cy="95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Image result for Amazon DSSTNE">
            <a:extLst>
              <a:ext uri="{FF2B5EF4-FFF2-40B4-BE49-F238E27FC236}">
                <a16:creationId xmlns:a16="http://schemas.microsoft.com/office/drawing/2014/main" id="{2B2B269B-FD4D-42FF-9C51-A5F53B3BE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7969"/>
          <a:stretch/>
        </p:blipFill>
        <p:spPr bwMode="auto">
          <a:xfrm>
            <a:off x="4664712" y="3768114"/>
            <a:ext cx="2786736" cy="95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ightFM logo">
            <a:extLst>
              <a:ext uri="{FF2B5EF4-FFF2-40B4-BE49-F238E27FC236}">
                <a16:creationId xmlns:a16="http://schemas.microsoft.com/office/drawing/2014/main" id="{FA478481-9D09-41AA-9ABF-6FE29DCE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31" y="1884701"/>
            <a:ext cx="2511097" cy="168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Futuro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266701" y="1733550"/>
            <a:ext cx="7086599" cy="692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800" dirty="0"/>
              <a:t>Teoría de convergencia</a:t>
            </a:r>
            <a:endParaRPr sz="28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sv-SE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dirty="0"/>
              <a:t>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CC366-001A-4ADA-B89E-1F06EDB1B3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2802" y="2562475"/>
            <a:ext cx="7086598" cy="167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29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6C9D-960D-471C-B37E-8ADB464CB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69475"/>
            <a:ext cx="6761100" cy="857400"/>
          </a:xfrm>
        </p:spPr>
        <p:txBody>
          <a:bodyPr/>
          <a:lstStyle/>
          <a:p>
            <a:r>
              <a:rPr lang="sv-SE" dirty="0"/>
              <a:t>La brecha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A31BAC-D9D9-4095-97D5-93A5045CDA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452884-4622-47DA-879C-B2D31069C9B9}"/>
              </a:ext>
            </a:extLst>
          </p:cNvPr>
          <p:cNvSpPr/>
          <p:nvPr/>
        </p:nvSpPr>
        <p:spPr>
          <a:xfrm>
            <a:off x="365880" y="1126874"/>
            <a:ext cx="740651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Hasta en empresas Fortune 500 la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adopción es lenta 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y la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implementación es demorada</a:t>
            </a:r>
          </a:p>
          <a:p>
            <a:pPr lvl="0">
              <a:spcBef>
                <a:spcPts val="600"/>
              </a:spcBef>
            </a:pPr>
            <a:endParaRPr lang="sv-SE" sz="2800" b="1" dirty="0">
              <a:solidFill>
                <a:srgbClr val="003B55"/>
              </a:solidFill>
              <a:latin typeface="Titillium Web Light"/>
              <a:sym typeface="Titillium Web Light"/>
            </a:endParaRPr>
          </a:p>
          <a:p>
            <a:pPr lvl="0" algn="ctr">
              <a:spcBef>
                <a:spcPts val="600"/>
              </a:spcBef>
            </a:pPr>
            <a:r>
              <a:rPr lang="sv-SE" sz="2800" dirty="0">
                <a:solidFill>
                  <a:srgbClr val="003B55"/>
                </a:solidFill>
                <a:latin typeface="Titillium Web Light"/>
              </a:rPr>
              <a:t>¿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Es un problema de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data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?</a:t>
            </a:r>
          </a:p>
          <a:p>
            <a:pPr lvl="0" algn="ctr">
              <a:spcBef>
                <a:spcPts val="600"/>
              </a:spcBef>
            </a:pPr>
            <a:r>
              <a:rPr lang="sv-SE" sz="2800" dirty="0">
                <a:solidFill>
                  <a:srgbClr val="003B55"/>
                </a:solidFill>
                <a:latin typeface="Titillium Web Light"/>
              </a:rPr>
              <a:t>¿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Es un problema de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tecnología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 o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inversión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8753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6C9D-960D-471C-B37E-8ADB464CB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269475"/>
            <a:ext cx="6761100" cy="857400"/>
          </a:xfrm>
        </p:spPr>
        <p:txBody>
          <a:bodyPr/>
          <a:lstStyle/>
          <a:p>
            <a:r>
              <a:rPr lang="sv-SE" dirty="0"/>
              <a:t>La brecha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A31BAC-D9D9-4095-97D5-93A5045CDA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452884-4622-47DA-879C-B2D31069C9B9}"/>
              </a:ext>
            </a:extLst>
          </p:cNvPr>
          <p:cNvSpPr/>
          <p:nvPr/>
        </p:nvSpPr>
        <p:spPr>
          <a:xfrm>
            <a:off x="215900" y="1126874"/>
            <a:ext cx="765810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Hasta en empresas Fortune 500 la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adopción es lenta 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y la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implementación es demorada</a:t>
            </a:r>
          </a:p>
          <a:p>
            <a:pPr lvl="0">
              <a:spcBef>
                <a:spcPts val="600"/>
              </a:spcBef>
            </a:pPr>
            <a:endParaRPr lang="sv-SE" sz="1200" b="1" dirty="0">
              <a:solidFill>
                <a:srgbClr val="003B55"/>
              </a:solidFill>
              <a:latin typeface="Titillium Web Light"/>
              <a:sym typeface="Titillium Web Light"/>
            </a:endParaRPr>
          </a:p>
          <a:p>
            <a:pPr lvl="0" algn="ctr">
              <a:spcBef>
                <a:spcPts val="600"/>
              </a:spcBef>
            </a:pPr>
            <a:r>
              <a:rPr lang="sv-SE" sz="2800" dirty="0">
                <a:solidFill>
                  <a:srgbClr val="003B55"/>
                </a:solidFill>
                <a:latin typeface="Titillium Web Light"/>
              </a:rPr>
              <a:t>¿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Es un problema de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data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?</a:t>
            </a:r>
          </a:p>
          <a:p>
            <a:pPr lvl="0" algn="ctr">
              <a:spcBef>
                <a:spcPts val="600"/>
              </a:spcBef>
            </a:pPr>
            <a:r>
              <a:rPr lang="sv-SE" sz="2800" dirty="0">
                <a:solidFill>
                  <a:srgbClr val="003B55"/>
                </a:solidFill>
                <a:latin typeface="Titillium Web Light"/>
              </a:rPr>
              <a:t>¿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Es un problema de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tecnología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 o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inversión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?</a:t>
            </a:r>
          </a:p>
          <a:p>
            <a:pPr algn="ctr">
              <a:spcBef>
                <a:spcPts val="600"/>
              </a:spcBef>
            </a:pPr>
            <a:r>
              <a:rPr lang="sv-SE" sz="2800" dirty="0">
                <a:solidFill>
                  <a:srgbClr val="003B55"/>
                </a:solidFill>
                <a:latin typeface="Titillium Web Light"/>
              </a:rPr>
              <a:t>¿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O es un problema de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personas 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y </a:t>
            </a:r>
            <a:r>
              <a:rPr lang="sv-SE" sz="28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cultura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?</a:t>
            </a:r>
          </a:p>
          <a:p>
            <a:pPr algn="ctr">
              <a:spcBef>
                <a:spcPts val="600"/>
              </a:spcBef>
            </a:pPr>
            <a:endParaRPr lang="sv-SE" sz="1200" dirty="0">
              <a:solidFill>
                <a:srgbClr val="003B55"/>
              </a:solidFill>
              <a:latin typeface="Titillium Web Light"/>
              <a:sym typeface="Titillium Web Light"/>
            </a:endParaRPr>
          </a:p>
          <a:p>
            <a:pPr algn="ctr">
              <a:spcBef>
                <a:spcPts val="600"/>
              </a:spcBef>
            </a:pP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No todas las empresas están basadas en datos</a:t>
            </a:r>
          </a:p>
          <a:p>
            <a:pPr lvl="0" algn="ctr">
              <a:spcBef>
                <a:spcPts val="600"/>
              </a:spcBef>
            </a:pPr>
            <a:endParaRPr lang="sv-SE" sz="2800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3629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CA6778-7474-4AC3-B4FD-A2159570F7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8E34B-3C10-4BFD-AB4A-D8FEF637203D}"/>
              </a:ext>
            </a:extLst>
          </p:cNvPr>
          <p:cNvSpPr/>
          <p:nvPr/>
        </p:nvSpPr>
        <p:spPr>
          <a:xfrm>
            <a:off x="304798" y="1709975"/>
            <a:ext cx="42672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endParaRPr lang="sv-SE" sz="1200" dirty="0">
              <a:solidFill>
                <a:srgbClr val="003B55"/>
              </a:solidFill>
              <a:latin typeface="Titillium Web Light"/>
              <a:sym typeface="Titillium Web Light"/>
            </a:endParaRPr>
          </a:p>
          <a:p>
            <a:pPr algn="ctr">
              <a:spcBef>
                <a:spcPts val="600"/>
              </a:spcBef>
            </a:pPr>
            <a:r>
              <a:rPr lang="sv-SE" sz="2800" dirty="0">
                <a:solidFill>
                  <a:srgbClr val="003B55"/>
                </a:solidFill>
                <a:latin typeface="Titillium Web Light"/>
              </a:rPr>
              <a:t>¿Qué es</a:t>
            </a:r>
            <a:r>
              <a:rPr lang="sv-SE" sz="2800" dirty="0">
                <a:solidFill>
                  <a:srgbClr val="003B55"/>
                </a:solidFill>
                <a:latin typeface="Titillium Web Light"/>
                <a:sym typeface="Titillium Web Light"/>
              </a:rPr>
              <a:t> una organización basada en datos?</a:t>
            </a:r>
          </a:p>
          <a:p>
            <a:pPr lvl="0" algn="ctr">
              <a:spcBef>
                <a:spcPts val="600"/>
              </a:spcBef>
            </a:pPr>
            <a:endParaRPr lang="sv-SE" sz="2800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62BDC-3A02-467E-A500-335214EDEC96}"/>
              </a:ext>
            </a:extLst>
          </p:cNvPr>
          <p:cNvSpPr/>
          <p:nvPr/>
        </p:nvSpPr>
        <p:spPr>
          <a:xfrm>
            <a:off x="7366000" y="0"/>
            <a:ext cx="1778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Image result for business data">
            <a:extLst>
              <a:ext uri="{FF2B5EF4-FFF2-40B4-BE49-F238E27FC236}">
                <a16:creationId xmlns:a16="http://schemas.microsoft.com/office/drawing/2014/main" id="{818A151F-7402-4CB2-99B8-F80CDA432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0"/>
          <a:stretch/>
        </p:blipFill>
        <p:spPr bwMode="auto">
          <a:xfrm>
            <a:off x="4572000" y="452035"/>
            <a:ext cx="4483098" cy="414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41C5A5-4991-4F2C-8D14-886570642ACB}"/>
              </a:ext>
            </a:extLst>
          </p:cNvPr>
          <p:cNvSpPr/>
          <p:nvPr/>
        </p:nvSpPr>
        <p:spPr>
          <a:xfrm>
            <a:off x="4571999" y="452035"/>
            <a:ext cx="4483098" cy="4147556"/>
          </a:xfrm>
          <a:custGeom>
            <a:avLst/>
            <a:gdLst>
              <a:gd name="connsiteX0" fmla="*/ 2241549 w 4483098"/>
              <a:gd name="connsiteY0" fmla="*/ 160849 h 4147556"/>
              <a:gd name="connsiteX1" fmla="*/ 211738 w 4483098"/>
              <a:gd name="connsiteY1" fmla="*/ 2119715 h 4147556"/>
              <a:gd name="connsiteX2" fmla="*/ 2241549 w 4483098"/>
              <a:gd name="connsiteY2" fmla="*/ 4078581 h 4147556"/>
              <a:gd name="connsiteX3" fmla="*/ 4271360 w 4483098"/>
              <a:gd name="connsiteY3" fmla="*/ 2119715 h 4147556"/>
              <a:gd name="connsiteX4" fmla="*/ 2241549 w 4483098"/>
              <a:gd name="connsiteY4" fmla="*/ 160849 h 4147556"/>
              <a:gd name="connsiteX5" fmla="*/ 0 w 4483098"/>
              <a:gd name="connsiteY5" fmla="*/ 0 h 4147556"/>
              <a:gd name="connsiteX6" fmla="*/ 4483098 w 4483098"/>
              <a:gd name="connsiteY6" fmla="*/ 0 h 4147556"/>
              <a:gd name="connsiteX7" fmla="*/ 4483098 w 4483098"/>
              <a:gd name="connsiteY7" fmla="*/ 4147556 h 4147556"/>
              <a:gd name="connsiteX8" fmla="*/ 0 w 4483098"/>
              <a:gd name="connsiteY8" fmla="*/ 4147556 h 414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83098" h="4147556">
                <a:moveTo>
                  <a:pt x="2241549" y="160849"/>
                </a:moveTo>
                <a:cubicBezTo>
                  <a:pt x="1120515" y="160849"/>
                  <a:pt x="211738" y="1037863"/>
                  <a:pt x="211738" y="2119715"/>
                </a:cubicBezTo>
                <a:cubicBezTo>
                  <a:pt x="211738" y="3201567"/>
                  <a:pt x="1120515" y="4078581"/>
                  <a:pt x="2241549" y="4078581"/>
                </a:cubicBezTo>
                <a:cubicBezTo>
                  <a:pt x="3362583" y="4078581"/>
                  <a:pt x="4271360" y="3201567"/>
                  <a:pt x="4271360" y="2119715"/>
                </a:cubicBezTo>
                <a:cubicBezTo>
                  <a:pt x="4271360" y="1037863"/>
                  <a:pt x="3362583" y="160849"/>
                  <a:pt x="2241549" y="160849"/>
                </a:cubicBezTo>
                <a:close/>
                <a:moveTo>
                  <a:pt x="0" y="0"/>
                </a:moveTo>
                <a:lnTo>
                  <a:pt x="4483098" y="0"/>
                </a:lnTo>
                <a:lnTo>
                  <a:pt x="4483098" y="4147556"/>
                </a:lnTo>
                <a:lnTo>
                  <a:pt x="0" y="41475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9509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CA6778-7474-4AC3-B4FD-A2159570F7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62BDC-3A02-467E-A500-335214EDEC96}"/>
              </a:ext>
            </a:extLst>
          </p:cNvPr>
          <p:cNvSpPr/>
          <p:nvPr/>
        </p:nvSpPr>
        <p:spPr>
          <a:xfrm>
            <a:off x="7366000" y="0"/>
            <a:ext cx="1778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8E34B-3C10-4BFD-AB4A-D8FEF637203D}"/>
              </a:ext>
            </a:extLst>
          </p:cNvPr>
          <p:cNvSpPr/>
          <p:nvPr/>
        </p:nvSpPr>
        <p:spPr>
          <a:xfrm>
            <a:off x="1266825" y="1155978"/>
            <a:ext cx="661035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endParaRPr lang="sv-SE" sz="1200" dirty="0">
              <a:solidFill>
                <a:srgbClr val="003B55"/>
              </a:solidFill>
              <a:latin typeface="Titillium Web Light"/>
              <a:sym typeface="Titillium Web Light"/>
            </a:endParaRPr>
          </a:p>
          <a:p>
            <a:pPr algn="ctr">
              <a:spcBef>
                <a:spcPts val="600"/>
              </a:spcBef>
            </a:pPr>
            <a:r>
              <a:rPr lang="sv-SE" sz="3200" dirty="0">
                <a:solidFill>
                  <a:srgbClr val="003B55"/>
                </a:solidFill>
                <a:latin typeface="Titillium Web Light"/>
              </a:rPr>
              <a:t>Una </a:t>
            </a:r>
            <a:r>
              <a:rPr lang="sv-SE" sz="3200" u="sng" dirty="0">
                <a:solidFill>
                  <a:srgbClr val="003B55"/>
                </a:solidFill>
                <a:latin typeface="Titillium Web Light"/>
                <a:sym typeface="Titillium Web Light"/>
              </a:rPr>
              <a:t>organización basada en datos </a:t>
            </a:r>
            <a:r>
              <a:rPr lang="sv-SE" sz="3200" dirty="0">
                <a:solidFill>
                  <a:srgbClr val="003B55"/>
                </a:solidFill>
                <a:latin typeface="Titillium Web Light"/>
                <a:sym typeface="Titillium Web Light"/>
              </a:rPr>
              <a:t>cultiva una </a:t>
            </a:r>
            <a:r>
              <a:rPr lang="sv-SE" sz="3200" i="1" dirty="0">
                <a:solidFill>
                  <a:srgbClr val="003B55"/>
                </a:solidFill>
                <a:latin typeface="Titillium Web Light"/>
                <a:sym typeface="Titillium Web Light"/>
              </a:rPr>
              <a:t>cultura</a:t>
            </a:r>
            <a:r>
              <a:rPr lang="sv-SE" sz="3200" dirty="0">
                <a:solidFill>
                  <a:srgbClr val="003B55"/>
                </a:solidFill>
                <a:latin typeface="Titillium Web Light"/>
                <a:sym typeface="Titillium Web Light"/>
              </a:rPr>
              <a:t> de </a:t>
            </a:r>
            <a:r>
              <a:rPr lang="sv-SE" sz="32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uso constante de data</a:t>
            </a:r>
            <a:r>
              <a:rPr lang="sv-SE" sz="3200" dirty="0">
                <a:solidFill>
                  <a:srgbClr val="003B55"/>
                </a:solidFill>
                <a:latin typeface="Titillium Web Light"/>
                <a:sym typeface="Titillium Web Light"/>
              </a:rPr>
              <a:t> para tomar </a:t>
            </a:r>
            <a:r>
              <a:rPr lang="sv-SE" sz="3200" b="1" dirty="0">
                <a:solidFill>
                  <a:srgbClr val="003B55"/>
                </a:solidFill>
                <a:latin typeface="Titillium Web Light"/>
                <a:sym typeface="Titillium Web Light"/>
              </a:rPr>
              <a:t>todas</a:t>
            </a:r>
            <a:r>
              <a:rPr lang="sv-SE" sz="3200" dirty="0">
                <a:solidFill>
                  <a:srgbClr val="003B55"/>
                </a:solidFill>
                <a:latin typeface="Titillium Web Light"/>
                <a:sym typeface="Titillium Web Light"/>
              </a:rPr>
              <a:t> las decisiones de negocio</a:t>
            </a:r>
          </a:p>
          <a:p>
            <a:pPr lvl="0" algn="ctr">
              <a:spcBef>
                <a:spcPts val="600"/>
              </a:spcBef>
            </a:pPr>
            <a:endParaRPr lang="sv-SE" sz="2800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850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CA6778-7474-4AC3-B4FD-A2159570F7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62BDC-3A02-467E-A500-335214EDEC96}"/>
              </a:ext>
            </a:extLst>
          </p:cNvPr>
          <p:cNvSpPr/>
          <p:nvPr/>
        </p:nvSpPr>
        <p:spPr>
          <a:xfrm>
            <a:off x="7366000" y="0"/>
            <a:ext cx="1778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6A96C7B-EBE8-4C3C-84EA-580B50FA9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412421"/>
              </p:ext>
            </p:extLst>
          </p:nvPr>
        </p:nvGraphicFramePr>
        <p:xfrm>
          <a:off x="789139" y="1396350"/>
          <a:ext cx="7707609" cy="4177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22219D7-2381-4B3C-92D5-D90A0853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427213"/>
            <a:ext cx="6761100" cy="857400"/>
          </a:xfrm>
        </p:spPr>
        <p:txBody>
          <a:bodyPr/>
          <a:lstStyle/>
          <a:p>
            <a:r>
              <a:rPr lang="sv-SE" dirty="0"/>
              <a:t>Madurez en uso de datos</a:t>
            </a:r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FAD4D61B-F405-456C-A6A7-4F25AE342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2442" y="2565201"/>
            <a:ext cx="914400" cy="914400"/>
          </a:xfrm>
          <a:prstGeom prst="rect">
            <a:avLst/>
          </a:prstGeom>
        </p:spPr>
      </p:pic>
      <p:pic>
        <p:nvPicPr>
          <p:cNvPr id="10" name="Graphic 9" descr="Gauge">
            <a:extLst>
              <a:ext uri="{FF2B5EF4-FFF2-40B4-BE49-F238E27FC236}">
                <a16:creationId xmlns:a16="http://schemas.microsoft.com/office/drawing/2014/main" id="{E914F20B-424A-442A-B427-8FBCEE923B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06381" y="2122665"/>
            <a:ext cx="914400" cy="914400"/>
          </a:xfrm>
          <a:prstGeom prst="rect">
            <a:avLst/>
          </a:prstGeom>
        </p:spPr>
      </p:pic>
      <p:pic>
        <p:nvPicPr>
          <p:cNvPr id="12" name="Graphic 11" descr="Users">
            <a:extLst>
              <a:ext uri="{FF2B5EF4-FFF2-40B4-BE49-F238E27FC236}">
                <a16:creationId xmlns:a16="http://schemas.microsoft.com/office/drawing/2014/main" id="{EF8477B8-06EB-4B91-AF45-35DFDF12DD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03421" y="1656481"/>
            <a:ext cx="914400" cy="914400"/>
          </a:xfrm>
          <a:prstGeom prst="rect">
            <a:avLst/>
          </a:prstGeom>
        </p:spPr>
      </p:pic>
      <p:pic>
        <p:nvPicPr>
          <p:cNvPr id="14" name="Graphic 13" descr="Network">
            <a:extLst>
              <a:ext uri="{FF2B5EF4-FFF2-40B4-BE49-F238E27FC236}">
                <a16:creationId xmlns:a16="http://schemas.microsoft.com/office/drawing/2014/main" id="{081124FF-C15D-494F-A9A8-AD692E6DC7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4836" y="10573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4825-57BF-46B1-8D23-6280EE51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54381"/>
            <a:ext cx="6761100" cy="857400"/>
          </a:xfrm>
        </p:spPr>
        <p:txBody>
          <a:bodyPr/>
          <a:lstStyle/>
          <a:p>
            <a:r>
              <a:rPr lang="sv-SE" dirty="0"/>
              <a:t>Este es el momento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63726-97C5-4CAC-9240-AFDACA8C5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546491"/>
            <a:ext cx="6761100" cy="1225550"/>
          </a:xfrm>
        </p:spPr>
        <p:txBody>
          <a:bodyPr/>
          <a:lstStyle/>
          <a:p>
            <a:pPr marL="76200" indent="0">
              <a:buNone/>
            </a:pPr>
            <a:r>
              <a:rPr lang="sv-SE" dirty="0"/>
              <a:t>Máquinas inteligentes son una realidad y el impacto transformativo para los negocios es enorme</a:t>
            </a:r>
          </a:p>
          <a:p>
            <a:pPr marL="76200" indent="0">
              <a:buNone/>
            </a:pPr>
            <a:endParaRPr lang="sv-SE" dirty="0"/>
          </a:p>
          <a:p>
            <a:pPr marL="76200" indent="0">
              <a:buNone/>
            </a:pP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D09C3-5081-441E-8B75-5F94826EF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C3E79-18E2-4E0A-A87E-26BF0F3368F3}"/>
              </a:ext>
            </a:extLst>
          </p:cNvPr>
          <p:cNvSpPr/>
          <p:nvPr/>
        </p:nvSpPr>
        <p:spPr>
          <a:xfrm>
            <a:off x="367400" y="3206751"/>
            <a:ext cx="1320800" cy="4029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Seguros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94BD57-3B0C-40A5-8C59-A13816678991}"/>
              </a:ext>
            </a:extLst>
          </p:cNvPr>
          <p:cNvSpPr/>
          <p:nvPr/>
        </p:nvSpPr>
        <p:spPr>
          <a:xfrm>
            <a:off x="1815200" y="3209676"/>
            <a:ext cx="1320800" cy="4029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Finanzas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F7DF35-B17B-4101-9FFB-3CCC14601DB8}"/>
              </a:ext>
            </a:extLst>
          </p:cNvPr>
          <p:cNvSpPr/>
          <p:nvPr/>
        </p:nvSpPr>
        <p:spPr>
          <a:xfrm>
            <a:off x="3263000" y="3206751"/>
            <a:ext cx="1320800" cy="4029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Salud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5AB296-AEE1-4659-A5A6-8548CBA5F897}"/>
              </a:ext>
            </a:extLst>
          </p:cNvPr>
          <p:cNvSpPr/>
          <p:nvPr/>
        </p:nvSpPr>
        <p:spPr>
          <a:xfrm>
            <a:off x="4710800" y="3209676"/>
            <a:ext cx="1320800" cy="4029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Educación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9640A0-F995-4F96-958C-0A6DC7391103}"/>
              </a:ext>
            </a:extLst>
          </p:cNvPr>
          <p:cNvSpPr/>
          <p:nvPr/>
        </p:nvSpPr>
        <p:spPr>
          <a:xfrm>
            <a:off x="6158600" y="3192839"/>
            <a:ext cx="1320800" cy="4029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Transporte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C2246-F347-4948-982E-2D2D989BB5A5}"/>
              </a:ext>
            </a:extLst>
          </p:cNvPr>
          <p:cNvSpPr/>
          <p:nvPr/>
        </p:nvSpPr>
        <p:spPr>
          <a:xfrm>
            <a:off x="367400" y="3822201"/>
            <a:ext cx="1320800" cy="4029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Leyes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F5E0BA-458D-4AF0-8043-E1A81A7C0F58}"/>
              </a:ext>
            </a:extLst>
          </p:cNvPr>
          <p:cNvSpPr/>
          <p:nvPr/>
        </p:nvSpPr>
        <p:spPr>
          <a:xfrm>
            <a:off x="1815200" y="3825126"/>
            <a:ext cx="1320800" cy="4029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Gobierno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97E7F5-CFB5-4F51-B230-CF3D4D1F116B}"/>
              </a:ext>
            </a:extLst>
          </p:cNvPr>
          <p:cNvSpPr/>
          <p:nvPr/>
        </p:nvSpPr>
        <p:spPr>
          <a:xfrm>
            <a:off x="3263000" y="3822201"/>
            <a:ext cx="1320800" cy="4029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Energía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CBDE69-B12D-480B-9C8B-D895FDE1D06F}"/>
              </a:ext>
            </a:extLst>
          </p:cNvPr>
          <p:cNvSpPr/>
          <p:nvPr/>
        </p:nvSpPr>
        <p:spPr>
          <a:xfrm>
            <a:off x="4710800" y="3825126"/>
            <a:ext cx="1320800" cy="4029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Seguridad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E814E6-CDDD-47FF-A993-8D1C9CC594EC}"/>
              </a:ext>
            </a:extLst>
          </p:cNvPr>
          <p:cNvSpPr/>
          <p:nvPr/>
        </p:nvSpPr>
        <p:spPr>
          <a:xfrm>
            <a:off x="6158600" y="3808289"/>
            <a:ext cx="1320800" cy="4029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>
                <a:solidFill>
                  <a:schemeClr val="bg1"/>
                </a:solidFill>
              </a:rPr>
              <a:t>Entretenimiento</a:t>
            </a:r>
          </a:p>
        </p:txBody>
      </p:sp>
    </p:spTree>
    <p:extLst>
      <p:ext uri="{BB962C8B-B14F-4D97-AF65-F5344CB8AC3E}">
        <p14:creationId xmlns:p14="http://schemas.microsoft.com/office/powerpoint/2010/main" val="1748949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>
            <a:spLocks noGrp="1"/>
          </p:cNvSpPr>
          <p:nvPr>
            <p:ph type="title"/>
          </p:nvPr>
        </p:nvSpPr>
        <p:spPr>
          <a:xfrm>
            <a:off x="718300" y="42945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Recap</a:t>
            </a:r>
            <a:endParaRPr dirty="0"/>
          </a:p>
        </p:txBody>
      </p:sp>
      <p:sp>
        <p:nvSpPr>
          <p:cNvPr id="3871" name="Shape 3871"/>
          <p:cNvSpPr txBox="1">
            <a:spLocks noGrp="1"/>
          </p:cNvSpPr>
          <p:nvPr>
            <p:ph type="body" idx="1"/>
          </p:nvPr>
        </p:nvSpPr>
        <p:spPr>
          <a:xfrm>
            <a:off x="250935" y="1286850"/>
            <a:ext cx="7086599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sz="2800" dirty="0"/>
              <a:t>Los algoritmos de recomendación nos </a:t>
            </a:r>
            <a:r>
              <a:rPr lang="sv-SE" sz="2800" b="1" dirty="0"/>
              <a:t>ayudan a tomar decisiones </a:t>
            </a:r>
            <a:r>
              <a:rPr lang="sv-SE" sz="2800" dirty="0"/>
              <a:t>aprendiendo nuestras preferencias</a:t>
            </a:r>
          </a:p>
          <a:p>
            <a:pPr lvl="0"/>
            <a:r>
              <a:rPr lang="sv-SE" sz="2800" b="1" dirty="0"/>
              <a:t>Tipos principales</a:t>
            </a:r>
            <a:r>
              <a:rPr lang="sv-SE" sz="2800" dirty="0"/>
              <a:t>: Colaborativos y basados en contenido</a:t>
            </a:r>
          </a:p>
          <a:p>
            <a:pPr lvl="0"/>
            <a:r>
              <a:rPr lang="sv-SE" sz="2800" b="1" dirty="0"/>
              <a:t>Gestión basada en datos </a:t>
            </a:r>
            <a:r>
              <a:rPr lang="sv-SE" sz="2800" dirty="0"/>
              <a:t>es crucial para implementar IA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sv-SE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dirty="0"/>
              <a:t> </a:t>
            </a:r>
          </a:p>
        </p:txBody>
      </p:sp>
      <p:sp>
        <p:nvSpPr>
          <p:cNvPr id="3872" name="Shape 387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3914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6000" dirty="0">
                <a:solidFill>
                  <a:srgbClr val="80BFB7"/>
                </a:solidFill>
              </a:rPr>
              <a:t>Gracias</a:t>
            </a:r>
            <a:r>
              <a:rPr lang="en" sz="6000" dirty="0">
                <a:solidFill>
                  <a:srgbClr val="80BFB7"/>
                </a:solidFill>
              </a:rPr>
              <a:t>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39" name="Shape 4039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sz="3600" dirty="0">
                <a:solidFill>
                  <a:srgbClr val="D3EBD5"/>
                </a:solidFill>
                <a:highlight>
                  <a:srgbClr val="01597F"/>
                </a:highlight>
              </a:rPr>
              <a:t>Preguntas</a:t>
            </a: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?</a:t>
            </a:r>
            <a:endParaRPr sz="36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2965622"/>
            <a:ext cx="4863900" cy="1416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v-SE" dirty="0">
                <a:solidFill>
                  <a:srgbClr val="D3EBD5"/>
                </a:solidFill>
              </a:rPr>
              <a:t>Me pueden encontrar</a:t>
            </a:r>
            <a:r>
              <a:rPr lang="en" dirty="0">
                <a:solidFill>
                  <a:srgbClr val="D3EBD5"/>
                </a:solidFill>
              </a:rPr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D3EBD5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</a:rPr>
              <a:t>kalle@</a:t>
            </a:r>
            <a:r>
              <a:rPr lang="sv-SE" dirty="0">
                <a:solidFill>
                  <a:srgbClr val="D3EBD5"/>
                </a:solidFill>
              </a:rPr>
              <a:t>pandalab</a:t>
            </a:r>
            <a:r>
              <a:rPr lang="en" dirty="0">
                <a:solidFill>
                  <a:srgbClr val="D3EBD5"/>
                </a:solidFill>
              </a:rPr>
              <a:t>.</a:t>
            </a:r>
            <a:r>
              <a:rPr lang="sv-SE" dirty="0">
                <a:solidFill>
                  <a:srgbClr val="D3EBD5"/>
                </a:solidFill>
              </a:rPr>
              <a:t>com.co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4825-57BF-46B1-8D23-6280EE51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82175"/>
            <a:ext cx="6761100" cy="857400"/>
          </a:xfrm>
        </p:spPr>
        <p:txBody>
          <a:bodyPr/>
          <a:lstStyle/>
          <a:p>
            <a:r>
              <a:rPr lang="sv-SE" dirty="0"/>
              <a:t>El futuro de innovación en negocios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63726-97C5-4CAC-9240-AFDACA8C5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139575"/>
            <a:ext cx="6761100" cy="857400"/>
          </a:xfrm>
        </p:spPr>
        <p:txBody>
          <a:bodyPr/>
          <a:lstStyle/>
          <a:p>
            <a:pPr marL="76200" indent="0">
              <a:buNone/>
            </a:pPr>
            <a:r>
              <a:rPr lang="sv-SE" sz="2000" dirty="0"/>
              <a:t>Hoy, empresas innovadoras se apoyan en data science &amp; machine learning para impulsar procesos y agregar valor</a:t>
            </a:r>
          </a:p>
          <a:p>
            <a:pPr marL="76200" indent="0">
              <a:buNone/>
            </a:pPr>
            <a:endParaRPr lang="sv-SE" dirty="0"/>
          </a:p>
          <a:p>
            <a:pPr marL="76200" indent="0">
              <a:buNone/>
            </a:pP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D09C3-5081-441E-8B75-5F94826EF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A4ABFB6-586D-4238-81E3-C95AE32DB156}"/>
              </a:ext>
            </a:extLst>
          </p:cNvPr>
          <p:cNvSpPr txBox="1">
            <a:spLocks/>
          </p:cNvSpPr>
          <p:nvPr/>
        </p:nvSpPr>
        <p:spPr>
          <a:xfrm>
            <a:off x="718300" y="2915813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sv-SE" sz="2000" dirty="0"/>
              <a:t>El futuro de innovación en los negocios tiene un componente de Inteligencia Artificial en el centro</a:t>
            </a:r>
          </a:p>
          <a:p>
            <a:pPr marL="76200" indent="0">
              <a:buFont typeface="Titillium Web Light"/>
              <a:buNone/>
            </a:pPr>
            <a:endParaRPr lang="sv-SE" dirty="0"/>
          </a:p>
          <a:p>
            <a:pPr marL="76200" indent="0">
              <a:buFont typeface="Titillium Web Light"/>
              <a:buNone/>
            </a:pPr>
            <a:endParaRPr lang="sv-SE" dirty="0"/>
          </a:p>
        </p:txBody>
      </p:sp>
      <p:pic>
        <p:nvPicPr>
          <p:cNvPr id="1028" name="Picture 4" descr="Image result for logo amazon">
            <a:extLst>
              <a:ext uri="{FF2B5EF4-FFF2-40B4-BE49-F238E27FC236}">
                <a16:creationId xmlns:a16="http://schemas.microsoft.com/office/drawing/2014/main" id="{0AE2F7AD-C746-4EF7-9877-948ECDE3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0" y="2086351"/>
            <a:ext cx="1503775" cy="55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DDABECA2-6F06-4065-B3DA-A4E11A02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406" y="1905746"/>
            <a:ext cx="1461466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ogo google">
            <a:extLst>
              <a:ext uri="{FF2B5EF4-FFF2-40B4-BE49-F238E27FC236}">
                <a16:creationId xmlns:a16="http://schemas.microsoft.com/office/drawing/2014/main" id="{37BA4CA8-CFDC-4EAC-B596-0D495A328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3" b="23248"/>
          <a:stretch/>
        </p:blipFill>
        <p:spPr bwMode="auto">
          <a:xfrm>
            <a:off x="3909809" y="2062633"/>
            <a:ext cx="1286100" cy="48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logo alibaba">
            <a:extLst>
              <a:ext uri="{FF2B5EF4-FFF2-40B4-BE49-F238E27FC236}">
                <a16:creationId xmlns:a16="http://schemas.microsoft.com/office/drawing/2014/main" id="{A409F5C0-5D9A-4177-8FF8-1223B5128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9" b="23387"/>
          <a:stretch/>
        </p:blipFill>
        <p:spPr bwMode="auto">
          <a:xfrm>
            <a:off x="5195909" y="1996974"/>
            <a:ext cx="2499229" cy="67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609C74-ACA9-4FFE-9619-A3919A3ECB69}"/>
              </a:ext>
            </a:extLst>
          </p:cNvPr>
          <p:cNvCxnSpPr/>
          <p:nvPr/>
        </p:nvCxnSpPr>
        <p:spPr>
          <a:xfrm>
            <a:off x="2471836" y="2790748"/>
            <a:ext cx="29481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D86A7678-E71F-472F-AD4C-20678EBDD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5" b="28870"/>
          <a:stretch/>
        </p:blipFill>
        <p:spPr bwMode="auto">
          <a:xfrm>
            <a:off x="640231" y="3898277"/>
            <a:ext cx="2576012" cy="68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ogo nest">
            <a:extLst>
              <a:ext uri="{FF2B5EF4-FFF2-40B4-BE49-F238E27FC236}">
                <a16:creationId xmlns:a16="http://schemas.microsoft.com/office/drawing/2014/main" id="{E045B546-A618-40CE-81F7-40522F53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77" y="3898277"/>
            <a:ext cx="1351616" cy="57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logo spotify">
            <a:extLst>
              <a:ext uri="{FF2B5EF4-FFF2-40B4-BE49-F238E27FC236}">
                <a16:creationId xmlns:a16="http://schemas.microsoft.com/office/drawing/2014/main" id="{7839AF8B-A745-4210-9725-03DFFF76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927" y="3858220"/>
            <a:ext cx="2187473" cy="65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50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2. </a:t>
            </a:r>
            <a:r>
              <a:rPr lang="sv-SE" dirty="0"/>
              <a:t>Sistemas de recomendación</a:t>
            </a:r>
            <a:endParaRPr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La era de la personalización masiva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78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Shape 397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26" name="Picture 2" descr="https://admin.kienyke.com/wp-content/uploads/2016/06/Tienda-de-barrio-P.jpg">
            <a:extLst>
              <a:ext uri="{FF2B5EF4-FFF2-40B4-BE49-F238E27FC236}">
                <a16:creationId xmlns:a16="http://schemas.microsoft.com/office/drawing/2014/main" id="{1B06E2A4-4EBE-4EFD-8DD6-78D4F163C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0" y="656839"/>
            <a:ext cx="7322885" cy="38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11708</TotalTime>
  <Words>1040</Words>
  <Application>Microsoft Office PowerPoint</Application>
  <PresentationFormat>On-screen Show (16:9)</PresentationFormat>
  <Paragraphs>264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Titillium Web</vt:lpstr>
      <vt:lpstr>Arial</vt:lpstr>
      <vt:lpstr>Titillium Web Light</vt:lpstr>
      <vt:lpstr>Dosis Light</vt:lpstr>
      <vt:lpstr>Dosis</vt:lpstr>
      <vt:lpstr>Mowbray template</vt:lpstr>
      <vt:lpstr>Sistemas de Recomendación ¿Cómo afectan a nuestras empresas?</vt:lpstr>
      <vt:lpstr>Hola!</vt:lpstr>
      <vt:lpstr>Contenido</vt:lpstr>
      <vt:lpstr>1. Data science &amp; AI Lab</vt:lpstr>
      <vt:lpstr>Data science, Machine Learning &amp; AI</vt:lpstr>
      <vt:lpstr>Este es el momento</vt:lpstr>
      <vt:lpstr>El futuro de innovación en negocios</vt:lpstr>
      <vt:lpstr>2. Sistemas de recomendación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$ 1,000,000,000 dólares</vt:lpstr>
      <vt:lpstr>Beneficios para el negocio</vt:lpstr>
      <vt:lpstr>Beneficios para el negocio</vt:lpstr>
      <vt:lpstr>PowerPoint Presentation</vt:lpstr>
      <vt:lpstr>Ejemplos</vt:lpstr>
      <vt:lpstr>Componentes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Familias principales</vt:lpstr>
      <vt:lpstr>Filtración colaborativa</vt:lpstr>
      <vt:lpstr>Filtración colaborativa</vt:lpstr>
      <vt:lpstr>Filtración colaborativa</vt:lpstr>
      <vt:lpstr>Filtración colaborativa</vt:lpstr>
      <vt:lpstr>Filtración colaborativa</vt:lpstr>
      <vt:lpstr>Filtración colaborativa</vt:lpstr>
      <vt:lpstr>Filtración basada en el contenido</vt:lpstr>
      <vt:lpstr>Filtración basada en contenido</vt:lpstr>
      <vt:lpstr>Métodos híbridos</vt:lpstr>
      <vt:lpstr>Métodos híbridos</vt:lpstr>
      <vt:lpstr>Métodos Avanzados</vt:lpstr>
      <vt:lpstr>Métodos avanzados</vt:lpstr>
      <vt:lpstr>3. Aplicaciones concretas</vt:lpstr>
      <vt:lpstr>PowerPoint Presentation</vt:lpstr>
      <vt:lpstr>Cómo funciona</vt:lpstr>
      <vt:lpstr>PowerPoint Presentation</vt:lpstr>
      <vt:lpstr>PowerPoint Presentation</vt:lpstr>
      <vt:lpstr>PowerPoint Presentation</vt:lpstr>
      <vt:lpstr>PowerPoint Presentation</vt:lpstr>
      <vt:lpstr>Recomendaciones en música</vt:lpstr>
      <vt:lpstr>PowerPoint Presentation</vt:lpstr>
      <vt:lpstr>Sistema híbrido de 3 modelos</vt:lpstr>
      <vt:lpstr>PowerPoint Presentation</vt:lpstr>
      <vt:lpstr>M1: Filtración colaborativa</vt:lpstr>
      <vt:lpstr>M2:Procesamiento de lenguaje natural</vt:lpstr>
      <vt:lpstr>M3: Redes neuronales convolucionales</vt:lpstr>
      <vt:lpstr>4. ¿Cómo lo podemos implementar y qué viene?</vt:lpstr>
      <vt:lpstr>Herramientas</vt:lpstr>
      <vt:lpstr>Futuro</vt:lpstr>
      <vt:lpstr>La brecha</vt:lpstr>
      <vt:lpstr>La brecha</vt:lpstr>
      <vt:lpstr>PowerPoint Presentation</vt:lpstr>
      <vt:lpstr>PowerPoint Presentation</vt:lpstr>
      <vt:lpstr>Madurez en uso de datos</vt:lpstr>
      <vt:lpstr>Recap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Kalle Bylin</dc:creator>
  <cp:lastModifiedBy>Kalle Bylin</cp:lastModifiedBy>
  <cp:revision>74</cp:revision>
  <dcterms:modified xsi:type="dcterms:W3CDTF">2018-02-28T22:29:54Z</dcterms:modified>
</cp:coreProperties>
</file>